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316" r:id="rId2"/>
    <p:sldId id="330" r:id="rId3"/>
    <p:sldId id="319" r:id="rId4"/>
    <p:sldId id="320" r:id="rId5"/>
    <p:sldId id="336" r:id="rId6"/>
    <p:sldId id="321" r:id="rId7"/>
    <p:sldId id="326" r:id="rId8"/>
    <p:sldId id="331" r:id="rId9"/>
    <p:sldId id="344" r:id="rId10"/>
    <p:sldId id="346" r:id="rId11"/>
    <p:sldId id="345" r:id="rId12"/>
    <p:sldId id="332" r:id="rId13"/>
    <p:sldId id="334" r:id="rId14"/>
    <p:sldId id="335" r:id="rId15"/>
    <p:sldId id="337" r:id="rId16"/>
    <p:sldId id="347" r:id="rId17"/>
    <p:sldId id="322" r:id="rId18"/>
    <p:sldId id="260" r:id="rId19"/>
    <p:sldId id="261" r:id="rId20"/>
    <p:sldId id="323" r:id="rId21"/>
    <p:sldId id="324" r:id="rId22"/>
    <p:sldId id="327" r:id="rId23"/>
    <p:sldId id="325" r:id="rId24"/>
    <p:sldId id="338" r:id="rId25"/>
    <p:sldId id="342" r:id="rId26"/>
    <p:sldId id="340" r:id="rId27"/>
    <p:sldId id="341" r:id="rId28"/>
    <p:sldId id="339" r:id="rId29"/>
    <p:sldId id="33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85B6"/>
    <a:srgbClr val="0A1D2B"/>
    <a:srgbClr val="020D2B"/>
    <a:srgbClr val="0102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09" autoAdjust="0"/>
    <p:restoredTop sz="88724" autoAdjust="0"/>
  </p:normalViewPr>
  <p:slideViewPr>
    <p:cSldViewPr snapToGrid="0">
      <p:cViewPr varScale="1">
        <p:scale>
          <a:sx n="60" d="100"/>
          <a:sy n="60" d="100"/>
        </p:scale>
        <p:origin x="93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CB346F-E3A0-4326-881A-6F7FD311D8B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285F29B-4305-4823-9575-6F12E790E378}">
      <dgm:prSet/>
      <dgm:spPr>
        <a:xfrm>
          <a:off x="325680" y="63162"/>
          <a:ext cx="4559522" cy="44280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Open Sans" panose="020B0604020202020204" charset="0"/>
              <a:ea typeface="Open Sans" panose="020B0604020202020204" charset="0"/>
              <a:cs typeface="Open Sans" panose="020B0604020202020204" charset="0"/>
            </a:rPr>
            <a:t>Introduction to GIS</a:t>
          </a:r>
        </a:p>
      </dgm:t>
    </dgm:pt>
    <dgm:pt modelId="{4D6D1F19-0F20-46BC-ABE6-74389947A67D}" type="parTrans" cxnId="{215FDD00-3503-481B-8CC7-D7D8B4C9DDF0}">
      <dgm:prSet/>
      <dgm:spPr/>
      <dgm:t>
        <a:bodyPr/>
        <a:lstStyle/>
        <a:p>
          <a:endParaRPr lang="en-US"/>
        </a:p>
      </dgm:t>
    </dgm:pt>
    <dgm:pt modelId="{02DA2DCE-69C2-4A9E-990A-627E29120E12}" type="sibTrans" cxnId="{215FDD00-3503-481B-8CC7-D7D8B4C9DDF0}">
      <dgm:prSet/>
      <dgm:spPr/>
      <dgm:t>
        <a:bodyPr/>
        <a:lstStyle/>
        <a:p>
          <a:endParaRPr lang="en-US"/>
        </a:p>
      </dgm:t>
    </dgm:pt>
    <dgm:pt modelId="{06D3A1EC-1B05-410F-8AF7-4F4A363398DC}">
      <dgm:prSet/>
      <dgm:spPr>
        <a:xfrm>
          <a:off x="0" y="284562"/>
          <a:ext cx="6513603" cy="874125"/>
        </a:xfrm>
        <a:prstGeom prst="rect">
          <a:avLst/>
        </a:prstGeom>
        <a:solidFill>
          <a:sysClr val="window" lastClr="FFFFFF">
            <a:alpha val="90000"/>
            <a:hueOff val="0"/>
            <a:satOff val="0"/>
            <a:lumOff val="0"/>
            <a:alphaOff val="0"/>
          </a:sysClr>
        </a:solidFill>
        <a:ln w="12700" cap="flat" cmpd="sng" algn="ctr">
          <a:solidFill>
            <a:srgbClr val="5B9BD5">
              <a:hueOff val="0"/>
              <a:satOff val="0"/>
              <a:lumOff val="0"/>
              <a:alphaOff val="0"/>
            </a:srgbClr>
          </a:solidFill>
          <a:prstDash val="solid"/>
          <a:miter lim="800000"/>
        </a:ln>
        <a:effectLst/>
      </dgm:spPr>
      <dgm:t>
        <a:bodyPr/>
        <a:lstStyle/>
        <a:p>
          <a:pPr>
            <a:buChar char="•"/>
          </a:pPr>
          <a:r>
            <a:rPr lang="en-US">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Geospatial data types &amp; coordinate systems</a:t>
          </a:r>
        </a:p>
      </dgm:t>
    </dgm:pt>
    <dgm:pt modelId="{862946B1-FB10-49EF-A518-887DCA4E4596}" type="parTrans" cxnId="{1E70A83A-D868-437C-A215-746810DCCA7D}">
      <dgm:prSet/>
      <dgm:spPr/>
      <dgm:t>
        <a:bodyPr/>
        <a:lstStyle/>
        <a:p>
          <a:endParaRPr lang="en-US"/>
        </a:p>
      </dgm:t>
    </dgm:pt>
    <dgm:pt modelId="{AC6BCAEC-26BB-4587-891E-C81C6175E24C}" type="sibTrans" cxnId="{1E70A83A-D868-437C-A215-746810DCCA7D}">
      <dgm:prSet/>
      <dgm:spPr/>
      <dgm:t>
        <a:bodyPr/>
        <a:lstStyle/>
        <a:p>
          <a:endParaRPr lang="en-US"/>
        </a:p>
      </dgm:t>
    </dgm:pt>
    <dgm:pt modelId="{14D2D52B-0161-4829-86C1-B6581BD7B92D}">
      <dgm:prSet/>
      <dgm:spPr>
        <a:xfrm>
          <a:off x="0" y="284562"/>
          <a:ext cx="6513603" cy="874125"/>
        </a:xfrm>
        <a:prstGeom prst="rect">
          <a:avLst/>
        </a:prstGeom>
        <a:solidFill>
          <a:sysClr val="window" lastClr="FFFFFF">
            <a:alpha val="90000"/>
            <a:hueOff val="0"/>
            <a:satOff val="0"/>
            <a:lumOff val="0"/>
            <a:alphaOff val="0"/>
          </a:sysClr>
        </a:solidFill>
        <a:ln w="12700" cap="flat" cmpd="sng" algn="ctr">
          <a:solidFill>
            <a:srgbClr val="5B9BD5">
              <a:hueOff val="0"/>
              <a:satOff val="0"/>
              <a:lumOff val="0"/>
              <a:alphaOff val="0"/>
            </a:srgbClr>
          </a:solidFill>
          <a:prstDash val="solid"/>
          <a:miter lim="800000"/>
        </a:ln>
        <a:effectLst/>
      </dgm:spPr>
      <dgm:t>
        <a:bodyPr/>
        <a:lstStyle/>
        <a:p>
          <a:pPr>
            <a:buChar char="•"/>
          </a:pPr>
          <a:r>
            <a:rPr lang="en-US">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Applications for environmental questions</a:t>
          </a:r>
        </a:p>
      </dgm:t>
    </dgm:pt>
    <dgm:pt modelId="{86EEE37C-1675-491D-9301-53564B620E73}" type="parTrans" cxnId="{9B2B5958-88F5-494C-BA62-76FE857DE69A}">
      <dgm:prSet/>
      <dgm:spPr/>
      <dgm:t>
        <a:bodyPr/>
        <a:lstStyle/>
        <a:p>
          <a:endParaRPr lang="en-US"/>
        </a:p>
      </dgm:t>
    </dgm:pt>
    <dgm:pt modelId="{E4326868-0114-4FD6-9042-0C255840DD3D}" type="sibTrans" cxnId="{9B2B5958-88F5-494C-BA62-76FE857DE69A}">
      <dgm:prSet/>
      <dgm:spPr/>
      <dgm:t>
        <a:bodyPr/>
        <a:lstStyle/>
        <a:p>
          <a:endParaRPr lang="en-US"/>
        </a:p>
      </dgm:t>
    </dgm:pt>
    <dgm:pt modelId="{D500B124-9995-4A75-8AC0-C689CF808C82}">
      <dgm:prSet/>
      <dgm:spPr>
        <a:xfrm>
          <a:off x="325680" y="1239687"/>
          <a:ext cx="4559522" cy="442800"/>
        </a:xfrm>
        <a:prstGeom prst="round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Open Sans" panose="020B0604020202020204" charset="0"/>
              <a:ea typeface="Open Sans" panose="020B0604020202020204" charset="0"/>
              <a:cs typeface="Open Sans" panose="020B0604020202020204" charset="0"/>
            </a:rPr>
            <a:t>Case Study </a:t>
          </a:r>
        </a:p>
      </dgm:t>
    </dgm:pt>
    <dgm:pt modelId="{CED6DAB1-B9CF-452A-A0F2-92CA7C9F66A2}" type="parTrans" cxnId="{38422316-0804-41BD-9080-7EC4C54113F7}">
      <dgm:prSet/>
      <dgm:spPr/>
      <dgm:t>
        <a:bodyPr/>
        <a:lstStyle/>
        <a:p>
          <a:endParaRPr lang="en-US"/>
        </a:p>
      </dgm:t>
    </dgm:pt>
    <dgm:pt modelId="{74EEECE8-1DA9-465F-B991-0DAC66137CD3}" type="sibTrans" cxnId="{38422316-0804-41BD-9080-7EC4C54113F7}">
      <dgm:prSet/>
      <dgm:spPr/>
      <dgm:t>
        <a:bodyPr/>
        <a:lstStyle/>
        <a:p>
          <a:endParaRPr lang="en-US"/>
        </a:p>
      </dgm:t>
    </dgm:pt>
    <dgm:pt modelId="{41E50CDA-3036-44AD-8DC7-908E3DCE47A4}">
      <dgm:prSet/>
      <dgm:spPr>
        <a:xfrm>
          <a:off x="0" y="1461087"/>
          <a:ext cx="6513603" cy="874125"/>
        </a:xfrm>
        <a:prstGeom prst="rect">
          <a:avLst/>
        </a:prstGeom>
        <a:solidFill>
          <a:sysClr val="window" lastClr="FFFFFF">
            <a:alpha val="90000"/>
            <a:hueOff val="0"/>
            <a:satOff val="0"/>
            <a:lumOff val="0"/>
            <a:alphaOff val="0"/>
          </a:sysClr>
        </a:solidFill>
        <a:ln w="12700" cap="flat" cmpd="sng" algn="ctr">
          <a:solidFill>
            <a:srgbClr val="5B9BD5">
              <a:hueOff val="-2252848"/>
              <a:satOff val="-5806"/>
              <a:lumOff val="-3922"/>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Drivers of high urban temperatures, strategies for heat mitigation</a:t>
          </a:r>
        </a:p>
      </dgm:t>
    </dgm:pt>
    <dgm:pt modelId="{CFB18576-BBD8-49CC-9D69-821E486C4902}" type="parTrans" cxnId="{AB57E4AD-BA3B-4CAC-8B64-6E6003828935}">
      <dgm:prSet/>
      <dgm:spPr/>
      <dgm:t>
        <a:bodyPr/>
        <a:lstStyle/>
        <a:p>
          <a:endParaRPr lang="en-US"/>
        </a:p>
      </dgm:t>
    </dgm:pt>
    <dgm:pt modelId="{39F35CFC-1E19-464D-881B-C9187F174B7B}" type="sibTrans" cxnId="{AB57E4AD-BA3B-4CAC-8B64-6E6003828935}">
      <dgm:prSet/>
      <dgm:spPr/>
      <dgm:t>
        <a:bodyPr/>
        <a:lstStyle/>
        <a:p>
          <a:endParaRPr lang="en-US"/>
        </a:p>
      </dgm:t>
    </dgm:pt>
    <dgm:pt modelId="{51714DA6-34AD-44DD-9A9B-230623335D93}">
      <dgm:prSet/>
      <dgm:spPr>
        <a:xfrm>
          <a:off x="0" y="1461087"/>
          <a:ext cx="6513603" cy="874125"/>
        </a:xfrm>
        <a:prstGeom prst="rect">
          <a:avLst/>
        </a:prstGeom>
        <a:solidFill>
          <a:sysClr val="window" lastClr="FFFFFF">
            <a:alpha val="90000"/>
            <a:hueOff val="0"/>
            <a:satOff val="0"/>
            <a:lumOff val="0"/>
            <a:alphaOff val="0"/>
          </a:sysClr>
        </a:solidFill>
        <a:ln w="12700" cap="flat" cmpd="sng" algn="ctr">
          <a:solidFill>
            <a:srgbClr val="5B9BD5">
              <a:hueOff val="-2252848"/>
              <a:satOff val="-5806"/>
              <a:lumOff val="-3922"/>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Disparate impacts on different demographic groups</a:t>
          </a:r>
        </a:p>
      </dgm:t>
    </dgm:pt>
    <dgm:pt modelId="{E9501DEB-910D-4625-AD97-57E3B8FF0813}" type="parTrans" cxnId="{BE942810-A226-445E-93A1-0EC560B02D0B}">
      <dgm:prSet/>
      <dgm:spPr/>
      <dgm:t>
        <a:bodyPr/>
        <a:lstStyle/>
        <a:p>
          <a:endParaRPr lang="en-US"/>
        </a:p>
      </dgm:t>
    </dgm:pt>
    <dgm:pt modelId="{A585F7B4-8B25-474B-A89A-D5D8A690126F}" type="sibTrans" cxnId="{BE942810-A226-445E-93A1-0EC560B02D0B}">
      <dgm:prSet/>
      <dgm:spPr/>
      <dgm:t>
        <a:bodyPr/>
        <a:lstStyle/>
        <a:p>
          <a:endParaRPr lang="en-US"/>
        </a:p>
      </dgm:t>
    </dgm:pt>
    <dgm:pt modelId="{EECEA175-5393-4B4E-932F-A00F980355E0}">
      <dgm:prSet/>
      <dgm:spPr>
        <a:xfrm>
          <a:off x="325680" y="2416213"/>
          <a:ext cx="4559522" cy="442800"/>
        </a:xfrm>
        <a:prstGeom prst="round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Open Sans" panose="020B0604020202020204" charset="0"/>
              <a:ea typeface="Open Sans" panose="020B0604020202020204" charset="0"/>
              <a:cs typeface="Open Sans" panose="020B0604020202020204" charset="0"/>
            </a:rPr>
            <a:t>Hands-on Activity</a:t>
          </a:r>
        </a:p>
      </dgm:t>
    </dgm:pt>
    <dgm:pt modelId="{41189950-8F99-434C-A506-392EBFA84273}" type="parTrans" cxnId="{2008C6CD-5D02-43D9-95DB-471D88456C98}">
      <dgm:prSet/>
      <dgm:spPr/>
      <dgm:t>
        <a:bodyPr/>
        <a:lstStyle/>
        <a:p>
          <a:endParaRPr lang="en-US"/>
        </a:p>
      </dgm:t>
    </dgm:pt>
    <dgm:pt modelId="{3669F38B-B3B3-4EF4-A25E-FA6E10AF19D6}" type="sibTrans" cxnId="{2008C6CD-5D02-43D9-95DB-471D88456C98}">
      <dgm:prSet/>
      <dgm:spPr/>
      <dgm:t>
        <a:bodyPr/>
        <a:lstStyle/>
        <a:p>
          <a:endParaRPr lang="en-US"/>
        </a:p>
      </dgm:t>
    </dgm:pt>
    <dgm:pt modelId="{E9F0CCB1-3C0C-4211-B5F4-C68FDFD459C0}">
      <dgm:prSet/>
      <dgm:spPr>
        <a:xfrm>
          <a:off x="0" y="2637612"/>
          <a:ext cx="6513603" cy="1748250"/>
        </a:xfrm>
        <a:prstGeom prst="rect">
          <a:avLst/>
        </a:prstGeom>
        <a:solidFill>
          <a:sysClr val="window" lastClr="FFFFFF">
            <a:alpha val="90000"/>
            <a:hueOff val="0"/>
            <a:satOff val="0"/>
            <a:lumOff val="0"/>
            <a:alphaOff val="0"/>
          </a:sysClr>
        </a:solidFill>
        <a:ln w="12700" cap="flat" cmpd="sng" algn="ctr">
          <a:solidFill>
            <a:srgbClr val="5B9BD5">
              <a:hueOff val="-4505695"/>
              <a:satOff val="-11613"/>
              <a:lumOff val="-7843"/>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Explore the relationship between street trees and mobile meteorological measurements</a:t>
          </a:r>
        </a:p>
      </dgm:t>
    </dgm:pt>
    <dgm:pt modelId="{45EE76F3-0D39-473C-9C66-C20A90A8AA8F}" type="parTrans" cxnId="{7BBFB59B-695A-4898-A313-C27EBAFFEFF9}">
      <dgm:prSet/>
      <dgm:spPr/>
      <dgm:t>
        <a:bodyPr/>
        <a:lstStyle/>
        <a:p>
          <a:endParaRPr lang="en-US"/>
        </a:p>
      </dgm:t>
    </dgm:pt>
    <dgm:pt modelId="{9AE605BD-1E5F-4103-A16A-09DF36E9FF4E}" type="sibTrans" cxnId="{7BBFB59B-695A-4898-A313-C27EBAFFEFF9}">
      <dgm:prSet/>
      <dgm:spPr/>
      <dgm:t>
        <a:bodyPr/>
        <a:lstStyle/>
        <a:p>
          <a:endParaRPr lang="en-US"/>
        </a:p>
      </dgm:t>
    </dgm:pt>
    <dgm:pt modelId="{B54092A5-2EB6-4781-BD5E-4DC61EF9B410}">
      <dgm:prSet/>
      <dgm:spPr>
        <a:xfrm>
          <a:off x="0" y="2637612"/>
          <a:ext cx="6513603" cy="1748250"/>
        </a:xfrm>
        <a:prstGeom prst="rect">
          <a:avLst/>
        </a:prstGeom>
        <a:solidFill>
          <a:sysClr val="window" lastClr="FFFFFF">
            <a:alpha val="90000"/>
            <a:hueOff val="0"/>
            <a:satOff val="0"/>
            <a:lumOff val="0"/>
            <a:alphaOff val="0"/>
          </a:sysClr>
        </a:solidFill>
        <a:ln w="12700" cap="flat" cmpd="sng" algn="ctr">
          <a:solidFill>
            <a:srgbClr val="5B9BD5">
              <a:hueOff val="-4505695"/>
              <a:satOff val="-11613"/>
              <a:lumOff val="-7843"/>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Use satellite data to scale up analysis to the entire city</a:t>
          </a:r>
        </a:p>
      </dgm:t>
    </dgm:pt>
    <dgm:pt modelId="{FBC52106-792D-450A-B00D-516AA1592622}" type="parTrans" cxnId="{C7858CB4-4093-44B6-8A4A-C8D0F6F9DA52}">
      <dgm:prSet/>
      <dgm:spPr/>
      <dgm:t>
        <a:bodyPr/>
        <a:lstStyle/>
        <a:p>
          <a:endParaRPr lang="en-US"/>
        </a:p>
      </dgm:t>
    </dgm:pt>
    <dgm:pt modelId="{CFA2B962-86F1-4938-9F4A-A5AA658A25D2}" type="sibTrans" cxnId="{C7858CB4-4093-44B6-8A4A-C8D0F6F9DA52}">
      <dgm:prSet/>
      <dgm:spPr/>
      <dgm:t>
        <a:bodyPr/>
        <a:lstStyle/>
        <a:p>
          <a:endParaRPr lang="en-US"/>
        </a:p>
      </dgm:t>
    </dgm:pt>
    <dgm:pt modelId="{1C8707B0-AF25-4183-B411-1468025B64E1}">
      <dgm:prSet/>
      <dgm:spPr>
        <a:xfrm>
          <a:off x="325680" y="4466863"/>
          <a:ext cx="4559522" cy="44280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Open Sans" panose="020B0604020202020204" charset="0"/>
              <a:ea typeface="Open Sans" panose="020B0604020202020204" charset="0"/>
              <a:cs typeface="Open Sans" panose="020B0604020202020204" charset="0"/>
            </a:rPr>
            <a:t>Wrap-up</a:t>
          </a:r>
        </a:p>
      </dgm:t>
    </dgm:pt>
    <dgm:pt modelId="{C81F4B72-10EC-4CEF-9751-33AEB2FF9CA3}" type="parTrans" cxnId="{F094A20F-69DC-4910-9C14-92799A3211F7}">
      <dgm:prSet/>
      <dgm:spPr/>
      <dgm:t>
        <a:bodyPr/>
        <a:lstStyle/>
        <a:p>
          <a:endParaRPr lang="en-US"/>
        </a:p>
      </dgm:t>
    </dgm:pt>
    <dgm:pt modelId="{1D2A8293-64C9-4803-8558-7E0727E3EAC8}" type="sibTrans" cxnId="{F094A20F-69DC-4910-9C14-92799A3211F7}">
      <dgm:prSet/>
      <dgm:spPr/>
      <dgm:t>
        <a:bodyPr/>
        <a:lstStyle/>
        <a:p>
          <a:endParaRPr lang="en-US"/>
        </a:p>
      </dgm:t>
    </dgm:pt>
    <dgm:pt modelId="{FB18D106-6EA9-4961-BC75-547B081B2A6C}">
      <dgm:prSet/>
      <dgm:spPr>
        <a:xfrm>
          <a:off x="0" y="4688263"/>
          <a:ext cx="6513603" cy="1134000"/>
        </a:xfrm>
        <a:prstGeom prst="rect">
          <a:avLst/>
        </a:prstGeom>
        <a:solidFill>
          <a:sysClr val="window" lastClr="FFFFFF">
            <a:alpha val="90000"/>
            <a:hueOff val="0"/>
            <a:satOff val="0"/>
            <a:lumOff val="0"/>
            <a:alphaOff val="0"/>
          </a:sysClr>
        </a:solidFill>
        <a:ln w="12700" cap="flat" cmpd="sng" algn="ctr">
          <a:solidFill>
            <a:srgbClr val="5B9BD5">
              <a:hueOff val="-6758543"/>
              <a:satOff val="-17419"/>
              <a:lumOff val="-11765"/>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Discussion of activity results</a:t>
          </a:r>
        </a:p>
      </dgm:t>
    </dgm:pt>
    <dgm:pt modelId="{9508EF1F-04B1-497F-A2A2-8096642B12F6}" type="parTrans" cxnId="{4D4AE866-F212-4946-816A-FAA3633D9DE7}">
      <dgm:prSet/>
      <dgm:spPr/>
      <dgm:t>
        <a:bodyPr/>
        <a:lstStyle/>
        <a:p>
          <a:endParaRPr lang="en-US"/>
        </a:p>
      </dgm:t>
    </dgm:pt>
    <dgm:pt modelId="{FBDB8A0B-746D-4BC2-985E-F0ED294A2616}" type="sibTrans" cxnId="{4D4AE866-F212-4946-816A-FAA3633D9DE7}">
      <dgm:prSet/>
      <dgm:spPr/>
      <dgm:t>
        <a:bodyPr/>
        <a:lstStyle/>
        <a:p>
          <a:endParaRPr lang="en-US"/>
        </a:p>
      </dgm:t>
    </dgm:pt>
    <dgm:pt modelId="{446270A8-A7EF-4434-9DB6-439E3BC66163}">
      <dgm:prSet/>
      <dgm:spPr>
        <a:xfrm>
          <a:off x="0" y="4688263"/>
          <a:ext cx="6513603" cy="1134000"/>
        </a:xfrm>
        <a:prstGeom prst="rect">
          <a:avLst/>
        </a:prstGeom>
        <a:solidFill>
          <a:sysClr val="window" lastClr="FFFFFF">
            <a:alpha val="90000"/>
            <a:hueOff val="0"/>
            <a:satOff val="0"/>
            <a:lumOff val="0"/>
            <a:alphaOff val="0"/>
          </a:sysClr>
        </a:solidFill>
        <a:ln w="12700" cap="flat" cmpd="sng" algn="ctr">
          <a:solidFill>
            <a:srgbClr val="5B9BD5">
              <a:hueOff val="-6758543"/>
              <a:satOff val="-17419"/>
              <a:lumOff val="-11765"/>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Review of geospatial resources @ Yale</a:t>
          </a:r>
        </a:p>
      </dgm:t>
    </dgm:pt>
    <dgm:pt modelId="{1B2E33A3-6BBF-4DBB-A98A-3567D1C3669F}" type="parTrans" cxnId="{D876BA56-B830-494C-BC49-A930A95A85B4}">
      <dgm:prSet/>
      <dgm:spPr/>
      <dgm:t>
        <a:bodyPr/>
        <a:lstStyle/>
        <a:p>
          <a:endParaRPr lang="en-US"/>
        </a:p>
      </dgm:t>
    </dgm:pt>
    <dgm:pt modelId="{A1836C25-6ADE-4A37-8020-1BE74DC432D2}" type="sibTrans" cxnId="{D876BA56-B830-494C-BC49-A930A95A85B4}">
      <dgm:prSet/>
      <dgm:spPr/>
      <dgm:t>
        <a:bodyPr/>
        <a:lstStyle/>
        <a:p>
          <a:endParaRPr lang="en-US"/>
        </a:p>
      </dgm:t>
    </dgm:pt>
    <dgm:pt modelId="{70AB6357-14D0-48E7-AA55-6AF18E91352E}">
      <dgm:prSet/>
      <dgm:spPr>
        <a:xfrm>
          <a:off x="0" y="4688263"/>
          <a:ext cx="6513603" cy="1134000"/>
        </a:xfrm>
        <a:prstGeom prst="rect">
          <a:avLst/>
        </a:prstGeom>
        <a:solidFill>
          <a:sysClr val="window" lastClr="FFFFFF">
            <a:alpha val="90000"/>
            <a:hueOff val="0"/>
            <a:satOff val="0"/>
            <a:lumOff val="0"/>
            <a:alphaOff val="0"/>
          </a:sysClr>
        </a:solidFill>
        <a:ln w="12700" cap="flat" cmpd="sng" algn="ctr">
          <a:solidFill>
            <a:srgbClr val="5B9BD5">
              <a:hueOff val="-6758543"/>
              <a:satOff val="-17419"/>
              <a:lumOff val="-11765"/>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Questions?</a:t>
          </a:r>
        </a:p>
      </dgm:t>
    </dgm:pt>
    <dgm:pt modelId="{B2BCD54B-56E1-4585-8735-EA72507D8548}" type="parTrans" cxnId="{A1DA5D17-EE0C-403E-9E84-7DFA164273DC}">
      <dgm:prSet/>
      <dgm:spPr/>
      <dgm:t>
        <a:bodyPr/>
        <a:lstStyle/>
        <a:p>
          <a:endParaRPr lang="en-US"/>
        </a:p>
      </dgm:t>
    </dgm:pt>
    <dgm:pt modelId="{B33158DF-6484-4DF4-861E-692048EE716F}" type="sibTrans" cxnId="{A1DA5D17-EE0C-403E-9E84-7DFA164273DC}">
      <dgm:prSet/>
      <dgm:spPr/>
      <dgm:t>
        <a:bodyPr/>
        <a:lstStyle/>
        <a:p>
          <a:endParaRPr lang="en-US"/>
        </a:p>
      </dgm:t>
    </dgm:pt>
    <dgm:pt modelId="{DB0E938E-665B-4450-9FA4-256FA7C03E12}">
      <dgm:prSet/>
      <dgm:spPr>
        <a:xfrm>
          <a:off x="0" y="2637612"/>
          <a:ext cx="6513603" cy="1748250"/>
        </a:xfrm>
        <a:solidFill>
          <a:sysClr val="window" lastClr="FFFFFF">
            <a:alpha val="90000"/>
            <a:hueOff val="0"/>
            <a:satOff val="0"/>
            <a:lumOff val="0"/>
            <a:alphaOff val="0"/>
          </a:sysClr>
        </a:solidFill>
        <a:ln w="12700" cap="flat" cmpd="sng" algn="ctr">
          <a:solidFill>
            <a:srgbClr val="5B9BD5">
              <a:hueOff val="-4505695"/>
              <a:satOff val="-11613"/>
              <a:lumOff val="-7843"/>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Examine spatial patterns between environmental quality &amp; socioeconomic data</a:t>
          </a:r>
        </a:p>
      </dgm:t>
    </dgm:pt>
    <dgm:pt modelId="{4E41B369-581B-4F7C-AE64-9426E1B4CDF1}" type="parTrans" cxnId="{4EB34911-08D0-46FB-8634-0B8BCA6FDDF8}">
      <dgm:prSet/>
      <dgm:spPr/>
      <dgm:t>
        <a:bodyPr/>
        <a:lstStyle/>
        <a:p>
          <a:endParaRPr lang="en-US"/>
        </a:p>
      </dgm:t>
    </dgm:pt>
    <dgm:pt modelId="{36F2FE7C-22A8-4822-995C-A02F35DD0AD6}" type="sibTrans" cxnId="{4EB34911-08D0-46FB-8634-0B8BCA6FDDF8}">
      <dgm:prSet/>
      <dgm:spPr/>
      <dgm:t>
        <a:bodyPr/>
        <a:lstStyle/>
        <a:p>
          <a:endParaRPr lang="en-US"/>
        </a:p>
      </dgm:t>
    </dgm:pt>
    <dgm:pt modelId="{EFB5E885-CAFE-48BC-B5E6-3D2384378BD8}">
      <dgm:prSet/>
      <dgm:spPr>
        <a:xfrm>
          <a:off x="0" y="2637612"/>
          <a:ext cx="6513603" cy="1748250"/>
        </a:xfrm>
        <a:solidFill>
          <a:sysClr val="window" lastClr="FFFFFF">
            <a:alpha val="90000"/>
            <a:hueOff val="0"/>
            <a:satOff val="0"/>
            <a:lumOff val="0"/>
            <a:alphaOff val="0"/>
          </a:sysClr>
        </a:solidFill>
        <a:ln w="12700" cap="flat" cmpd="sng" algn="ctr">
          <a:solidFill>
            <a:srgbClr val="5B9BD5">
              <a:hueOff val="-4505695"/>
              <a:satOff val="-11613"/>
              <a:lumOff val="-7843"/>
              <a:alphaOff val="0"/>
            </a:srgbClr>
          </a:solidFill>
          <a:prstDash val="solid"/>
          <a:miter lim="800000"/>
        </a:ln>
        <a:effectLst/>
      </dgm:spPr>
      <dgm:t>
        <a:bodyPr/>
        <a:lstStyle/>
        <a:p>
          <a:pPr>
            <a:buChar char="•"/>
          </a:pP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Delineate the Beaver Ponds </a:t>
          </a:r>
          <a:r>
            <a:rPr lang="en-US" dirty="0" err="1">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sewershed</a:t>
          </a:r>
          <a:r>
            <a:rPr lang="en-US"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 and watershed</a:t>
          </a:r>
        </a:p>
      </dgm:t>
    </dgm:pt>
    <dgm:pt modelId="{EEE66DA7-1740-4BBA-95B7-E01532E2AAA7}" type="parTrans" cxnId="{C2AF4816-0C41-41DF-865B-2082908BA507}">
      <dgm:prSet/>
      <dgm:spPr/>
      <dgm:t>
        <a:bodyPr/>
        <a:lstStyle/>
        <a:p>
          <a:endParaRPr lang="en-US"/>
        </a:p>
      </dgm:t>
    </dgm:pt>
    <dgm:pt modelId="{620923E7-DB8A-4972-9366-C166C59EB436}" type="sibTrans" cxnId="{C2AF4816-0C41-41DF-865B-2082908BA507}">
      <dgm:prSet/>
      <dgm:spPr/>
      <dgm:t>
        <a:bodyPr/>
        <a:lstStyle/>
        <a:p>
          <a:endParaRPr lang="en-US"/>
        </a:p>
      </dgm:t>
    </dgm:pt>
    <dgm:pt modelId="{5904DB20-5D2C-4319-9BF2-23244B9FF5EC}" type="pres">
      <dgm:prSet presAssocID="{ADCB346F-E3A0-4326-881A-6F7FD311D8B3}" presName="linear" presStyleCnt="0">
        <dgm:presLayoutVars>
          <dgm:dir/>
          <dgm:animLvl val="lvl"/>
          <dgm:resizeHandles val="exact"/>
        </dgm:presLayoutVars>
      </dgm:prSet>
      <dgm:spPr/>
    </dgm:pt>
    <dgm:pt modelId="{3F15C89D-99C5-4DCA-8298-E3E651508DFA}" type="pres">
      <dgm:prSet presAssocID="{A285F29B-4305-4823-9575-6F12E790E378}" presName="parentLin" presStyleCnt="0"/>
      <dgm:spPr/>
    </dgm:pt>
    <dgm:pt modelId="{33426CC0-8B20-4BDE-B7AB-CEE489675B2C}" type="pres">
      <dgm:prSet presAssocID="{A285F29B-4305-4823-9575-6F12E790E378}" presName="parentLeftMargin" presStyleLbl="node1" presStyleIdx="0" presStyleCnt="4"/>
      <dgm:spPr/>
    </dgm:pt>
    <dgm:pt modelId="{2C7A35EB-D0B1-4CE3-875F-B8DA0D3FBAAF}" type="pres">
      <dgm:prSet presAssocID="{A285F29B-4305-4823-9575-6F12E790E378}" presName="parentText" presStyleLbl="node1" presStyleIdx="0" presStyleCnt="4">
        <dgm:presLayoutVars>
          <dgm:chMax val="0"/>
          <dgm:bulletEnabled val="1"/>
        </dgm:presLayoutVars>
      </dgm:prSet>
      <dgm:spPr/>
    </dgm:pt>
    <dgm:pt modelId="{A22ED845-E736-45F9-8072-4FC95BF5C3F2}" type="pres">
      <dgm:prSet presAssocID="{A285F29B-4305-4823-9575-6F12E790E378}" presName="negativeSpace" presStyleCnt="0"/>
      <dgm:spPr/>
    </dgm:pt>
    <dgm:pt modelId="{7686D6D0-69B1-484B-87DD-B6F2210A3410}" type="pres">
      <dgm:prSet presAssocID="{A285F29B-4305-4823-9575-6F12E790E378}" presName="childText" presStyleLbl="conFgAcc1" presStyleIdx="0" presStyleCnt="4">
        <dgm:presLayoutVars>
          <dgm:bulletEnabled val="1"/>
        </dgm:presLayoutVars>
      </dgm:prSet>
      <dgm:spPr/>
    </dgm:pt>
    <dgm:pt modelId="{A110602D-3559-41F5-9FFA-B39144994588}" type="pres">
      <dgm:prSet presAssocID="{02DA2DCE-69C2-4A9E-990A-627E29120E12}" presName="spaceBetweenRectangles" presStyleCnt="0"/>
      <dgm:spPr/>
    </dgm:pt>
    <dgm:pt modelId="{5A245B2E-7A70-48D0-9B20-1D6C1C4CF48D}" type="pres">
      <dgm:prSet presAssocID="{D500B124-9995-4A75-8AC0-C689CF808C82}" presName="parentLin" presStyleCnt="0"/>
      <dgm:spPr/>
    </dgm:pt>
    <dgm:pt modelId="{AF034C88-1849-451F-AC5A-7A96272E413F}" type="pres">
      <dgm:prSet presAssocID="{D500B124-9995-4A75-8AC0-C689CF808C82}" presName="parentLeftMargin" presStyleLbl="node1" presStyleIdx="0" presStyleCnt="4"/>
      <dgm:spPr/>
    </dgm:pt>
    <dgm:pt modelId="{7E8494E0-C049-4244-93C8-6481B483C50A}" type="pres">
      <dgm:prSet presAssocID="{D500B124-9995-4A75-8AC0-C689CF808C82}" presName="parentText" presStyleLbl="node1" presStyleIdx="1" presStyleCnt="4">
        <dgm:presLayoutVars>
          <dgm:chMax val="0"/>
          <dgm:bulletEnabled val="1"/>
        </dgm:presLayoutVars>
      </dgm:prSet>
      <dgm:spPr/>
    </dgm:pt>
    <dgm:pt modelId="{BFD535EF-BE09-4845-B790-1A368713D234}" type="pres">
      <dgm:prSet presAssocID="{D500B124-9995-4A75-8AC0-C689CF808C82}" presName="negativeSpace" presStyleCnt="0"/>
      <dgm:spPr/>
    </dgm:pt>
    <dgm:pt modelId="{9E905B7B-33FE-4319-9A43-F553AC361AF2}" type="pres">
      <dgm:prSet presAssocID="{D500B124-9995-4A75-8AC0-C689CF808C82}" presName="childText" presStyleLbl="conFgAcc1" presStyleIdx="1" presStyleCnt="4">
        <dgm:presLayoutVars>
          <dgm:bulletEnabled val="1"/>
        </dgm:presLayoutVars>
      </dgm:prSet>
      <dgm:spPr/>
    </dgm:pt>
    <dgm:pt modelId="{BF5DFC55-0EAF-48EF-ADBE-798A8A5D7C97}" type="pres">
      <dgm:prSet presAssocID="{74EEECE8-1DA9-465F-B991-0DAC66137CD3}" presName="spaceBetweenRectangles" presStyleCnt="0"/>
      <dgm:spPr/>
    </dgm:pt>
    <dgm:pt modelId="{AA5C1D39-6928-4266-BCC8-008F5A43DB1E}" type="pres">
      <dgm:prSet presAssocID="{EECEA175-5393-4B4E-932F-A00F980355E0}" presName="parentLin" presStyleCnt="0"/>
      <dgm:spPr/>
    </dgm:pt>
    <dgm:pt modelId="{3E4F76B8-084A-46D6-BA31-677F4268CC1F}" type="pres">
      <dgm:prSet presAssocID="{EECEA175-5393-4B4E-932F-A00F980355E0}" presName="parentLeftMargin" presStyleLbl="node1" presStyleIdx="1" presStyleCnt="4"/>
      <dgm:spPr/>
    </dgm:pt>
    <dgm:pt modelId="{3F1E4639-B44D-4161-BF5E-3ED5D04EA9F6}" type="pres">
      <dgm:prSet presAssocID="{EECEA175-5393-4B4E-932F-A00F980355E0}" presName="parentText" presStyleLbl="node1" presStyleIdx="2" presStyleCnt="4">
        <dgm:presLayoutVars>
          <dgm:chMax val="0"/>
          <dgm:bulletEnabled val="1"/>
        </dgm:presLayoutVars>
      </dgm:prSet>
      <dgm:spPr/>
    </dgm:pt>
    <dgm:pt modelId="{942377D1-F1AE-4D7F-9725-2C66990CE9CB}" type="pres">
      <dgm:prSet presAssocID="{EECEA175-5393-4B4E-932F-A00F980355E0}" presName="negativeSpace" presStyleCnt="0"/>
      <dgm:spPr/>
    </dgm:pt>
    <dgm:pt modelId="{81D372CF-B14D-4366-80C0-33C8005BD829}" type="pres">
      <dgm:prSet presAssocID="{EECEA175-5393-4B4E-932F-A00F980355E0}" presName="childText" presStyleLbl="conFgAcc1" presStyleIdx="2" presStyleCnt="4">
        <dgm:presLayoutVars>
          <dgm:bulletEnabled val="1"/>
        </dgm:presLayoutVars>
      </dgm:prSet>
      <dgm:spPr>
        <a:prstGeom prst="rect">
          <a:avLst/>
        </a:prstGeom>
      </dgm:spPr>
    </dgm:pt>
    <dgm:pt modelId="{CF3BFB92-9449-466E-9ACF-2BF7F48926E6}" type="pres">
      <dgm:prSet presAssocID="{3669F38B-B3B3-4EF4-A25E-FA6E10AF19D6}" presName="spaceBetweenRectangles" presStyleCnt="0"/>
      <dgm:spPr/>
    </dgm:pt>
    <dgm:pt modelId="{3DE75485-0FB3-46E7-ADFD-9D0AB5AF1A6B}" type="pres">
      <dgm:prSet presAssocID="{1C8707B0-AF25-4183-B411-1468025B64E1}" presName="parentLin" presStyleCnt="0"/>
      <dgm:spPr/>
    </dgm:pt>
    <dgm:pt modelId="{4E5D4225-B828-4759-827A-76E518EF8935}" type="pres">
      <dgm:prSet presAssocID="{1C8707B0-AF25-4183-B411-1468025B64E1}" presName="parentLeftMargin" presStyleLbl="node1" presStyleIdx="2" presStyleCnt="4"/>
      <dgm:spPr/>
    </dgm:pt>
    <dgm:pt modelId="{9D88D60A-008D-413D-A368-BECE0C9BECA0}" type="pres">
      <dgm:prSet presAssocID="{1C8707B0-AF25-4183-B411-1468025B64E1}" presName="parentText" presStyleLbl="node1" presStyleIdx="3" presStyleCnt="4">
        <dgm:presLayoutVars>
          <dgm:chMax val="0"/>
          <dgm:bulletEnabled val="1"/>
        </dgm:presLayoutVars>
      </dgm:prSet>
      <dgm:spPr/>
    </dgm:pt>
    <dgm:pt modelId="{70BB6919-425E-4AD4-9F81-31AC6B8F2F0C}" type="pres">
      <dgm:prSet presAssocID="{1C8707B0-AF25-4183-B411-1468025B64E1}" presName="negativeSpace" presStyleCnt="0"/>
      <dgm:spPr/>
    </dgm:pt>
    <dgm:pt modelId="{4C62F974-43B5-4C05-9AB2-4DC1BB10748B}" type="pres">
      <dgm:prSet presAssocID="{1C8707B0-AF25-4183-B411-1468025B64E1}" presName="childText" presStyleLbl="conFgAcc1" presStyleIdx="3" presStyleCnt="4">
        <dgm:presLayoutVars>
          <dgm:bulletEnabled val="1"/>
        </dgm:presLayoutVars>
      </dgm:prSet>
      <dgm:spPr/>
    </dgm:pt>
  </dgm:ptLst>
  <dgm:cxnLst>
    <dgm:cxn modelId="{215FDD00-3503-481B-8CC7-D7D8B4C9DDF0}" srcId="{ADCB346F-E3A0-4326-881A-6F7FD311D8B3}" destId="{A285F29B-4305-4823-9575-6F12E790E378}" srcOrd="0" destOrd="0" parTransId="{4D6D1F19-0F20-46BC-ABE6-74389947A67D}" sibTransId="{02DA2DCE-69C2-4A9E-990A-627E29120E12}"/>
    <dgm:cxn modelId="{2C245B0C-1F2B-49FD-B793-1C494CB9918D}" type="presOf" srcId="{A285F29B-4305-4823-9575-6F12E790E378}" destId="{33426CC0-8B20-4BDE-B7AB-CEE489675B2C}" srcOrd="0" destOrd="0" presId="urn:microsoft.com/office/officeart/2005/8/layout/list1"/>
    <dgm:cxn modelId="{8BBE090D-25CE-492B-BCA9-7301DDF6343A}" type="presOf" srcId="{446270A8-A7EF-4434-9DB6-439E3BC66163}" destId="{4C62F974-43B5-4C05-9AB2-4DC1BB10748B}" srcOrd="0" destOrd="1" presId="urn:microsoft.com/office/officeart/2005/8/layout/list1"/>
    <dgm:cxn modelId="{F094A20F-69DC-4910-9C14-92799A3211F7}" srcId="{ADCB346F-E3A0-4326-881A-6F7FD311D8B3}" destId="{1C8707B0-AF25-4183-B411-1468025B64E1}" srcOrd="3" destOrd="0" parTransId="{C81F4B72-10EC-4CEF-9751-33AEB2FF9CA3}" sibTransId="{1D2A8293-64C9-4803-8558-7E0727E3EAC8}"/>
    <dgm:cxn modelId="{BE942810-A226-445E-93A1-0EC560B02D0B}" srcId="{D500B124-9995-4A75-8AC0-C689CF808C82}" destId="{51714DA6-34AD-44DD-9A9B-230623335D93}" srcOrd="1" destOrd="0" parTransId="{E9501DEB-910D-4625-AD97-57E3B8FF0813}" sibTransId="{A585F7B4-8B25-474B-A89A-D5D8A690126F}"/>
    <dgm:cxn modelId="{4EB34911-08D0-46FB-8634-0B8BCA6FDDF8}" srcId="{EECEA175-5393-4B4E-932F-A00F980355E0}" destId="{DB0E938E-665B-4450-9FA4-256FA7C03E12}" srcOrd="2" destOrd="0" parTransId="{4E41B369-581B-4F7C-AE64-9426E1B4CDF1}" sibTransId="{36F2FE7C-22A8-4822-995C-A02F35DD0AD6}"/>
    <dgm:cxn modelId="{4BB03114-5B77-4726-88DE-0E243F416BD9}" type="presOf" srcId="{DB0E938E-665B-4450-9FA4-256FA7C03E12}" destId="{81D372CF-B14D-4366-80C0-33C8005BD829}" srcOrd="0" destOrd="2" presId="urn:microsoft.com/office/officeart/2005/8/layout/list1"/>
    <dgm:cxn modelId="{38422316-0804-41BD-9080-7EC4C54113F7}" srcId="{ADCB346F-E3A0-4326-881A-6F7FD311D8B3}" destId="{D500B124-9995-4A75-8AC0-C689CF808C82}" srcOrd="1" destOrd="0" parTransId="{CED6DAB1-B9CF-452A-A0F2-92CA7C9F66A2}" sibTransId="{74EEECE8-1DA9-465F-B991-0DAC66137CD3}"/>
    <dgm:cxn modelId="{C2AF4816-0C41-41DF-865B-2082908BA507}" srcId="{EECEA175-5393-4B4E-932F-A00F980355E0}" destId="{EFB5E885-CAFE-48BC-B5E6-3D2384378BD8}" srcOrd="3" destOrd="0" parTransId="{EEE66DA7-1740-4BBA-95B7-E01532E2AAA7}" sibTransId="{620923E7-DB8A-4972-9366-C166C59EB436}"/>
    <dgm:cxn modelId="{A1DA5D17-EE0C-403E-9E84-7DFA164273DC}" srcId="{1C8707B0-AF25-4183-B411-1468025B64E1}" destId="{70AB6357-14D0-48E7-AA55-6AF18E91352E}" srcOrd="2" destOrd="0" parTransId="{B2BCD54B-56E1-4585-8735-EA72507D8548}" sibTransId="{B33158DF-6484-4DF4-861E-692048EE716F}"/>
    <dgm:cxn modelId="{537F6617-5ADB-452F-96BC-1A2BF7BF18B9}" type="presOf" srcId="{EFB5E885-CAFE-48BC-B5E6-3D2384378BD8}" destId="{81D372CF-B14D-4366-80C0-33C8005BD829}" srcOrd="0" destOrd="3" presId="urn:microsoft.com/office/officeart/2005/8/layout/list1"/>
    <dgm:cxn modelId="{F913AB27-6D7E-4142-A720-6B679E68CAB2}" type="presOf" srcId="{06D3A1EC-1B05-410F-8AF7-4F4A363398DC}" destId="{7686D6D0-69B1-484B-87DD-B6F2210A3410}" srcOrd="0" destOrd="0" presId="urn:microsoft.com/office/officeart/2005/8/layout/list1"/>
    <dgm:cxn modelId="{65631529-3A44-405A-B122-D417E2C0D5FF}" type="presOf" srcId="{B54092A5-2EB6-4781-BD5E-4DC61EF9B410}" destId="{81D372CF-B14D-4366-80C0-33C8005BD829}" srcOrd="0" destOrd="1" presId="urn:microsoft.com/office/officeart/2005/8/layout/list1"/>
    <dgm:cxn modelId="{1E70A83A-D868-437C-A215-746810DCCA7D}" srcId="{A285F29B-4305-4823-9575-6F12E790E378}" destId="{06D3A1EC-1B05-410F-8AF7-4F4A363398DC}" srcOrd="0" destOrd="0" parTransId="{862946B1-FB10-49EF-A518-887DCA4E4596}" sibTransId="{AC6BCAEC-26BB-4587-891E-C81C6175E24C}"/>
    <dgm:cxn modelId="{42F73F5C-9BC3-42D3-86BC-081BCDF2206D}" type="presOf" srcId="{D500B124-9995-4A75-8AC0-C689CF808C82}" destId="{7E8494E0-C049-4244-93C8-6481B483C50A}" srcOrd="1" destOrd="0" presId="urn:microsoft.com/office/officeart/2005/8/layout/list1"/>
    <dgm:cxn modelId="{4D4AE866-F212-4946-816A-FAA3633D9DE7}" srcId="{1C8707B0-AF25-4183-B411-1468025B64E1}" destId="{FB18D106-6EA9-4961-BC75-547B081B2A6C}" srcOrd="0" destOrd="0" parTransId="{9508EF1F-04B1-497F-A2A2-8096642B12F6}" sibTransId="{FBDB8A0B-746D-4BC2-985E-F0ED294A2616}"/>
    <dgm:cxn modelId="{7FF02D52-0C8D-40A6-B8E5-DD6CB6C03DEB}" type="presOf" srcId="{1C8707B0-AF25-4183-B411-1468025B64E1}" destId="{9D88D60A-008D-413D-A368-BECE0C9BECA0}" srcOrd="1" destOrd="0" presId="urn:microsoft.com/office/officeart/2005/8/layout/list1"/>
    <dgm:cxn modelId="{D876BA56-B830-494C-BC49-A930A95A85B4}" srcId="{1C8707B0-AF25-4183-B411-1468025B64E1}" destId="{446270A8-A7EF-4434-9DB6-439E3BC66163}" srcOrd="1" destOrd="0" parTransId="{1B2E33A3-6BBF-4DBB-A98A-3567D1C3669F}" sibTransId="{A1836C25-6ADE-4A37-8020-1BE74DC432D2}"/>
    <dgm:cxn modelId="{9B2B5958-88F5-494C-BA62-76FE857DE69A}" srcId="{A285F29B-4305-4823-9575-6F12E790E378}" destId="{14D2D52B-0161-4829-86C1-B6581BD7B92D}" srcOrd="1" destOrd="0" parTransId="{86EEE37C-1675-491D-9301-53564B620E73}" sibTransId="{E4326868-0114-4FD6-9042-0C255840DD3D}"/>
    <dgm:cxn modelId="{E0AE908D-5588-40A5-8EA4-B73F56A5F1B8}" type="presOf" srcId="{1C8707B0-AF25-4183-B411-1468025B64E1}" destId="{4E5D4225-B828-4759-827A-76E518EF8935}" srcOrd="0" destOrd="0" presId="urn:microsoft.com/office/officeart/2005/8/layout/list1"/>
    <dgm:cxn modelId="{1830D090-F7EF-43EB-A71C-A6FA32BC8607}" type="presOf" srcId="{FB18D106-6EA9-4961-BC75-547B081B2A6C}" destId="{4C62F974-43B5-4C05-9AB2-4DC1BB10748B}" srcOrd="0" destOrd="0" presId="urn:microsoft.com/office/officeart/2005/8/layout/list1"/>
    <dgm:cxn modelId="{85909B93-946B-452B-9386-05CE4ACB3C14}" type="presOf" srcId="{EECEA175-5393-4B4E-932F-A00F980355E0}" destId="{3E4F76B8-084A-46D6-BA31-677F4268CC1F}" srcOrd="0" destOrd="0" presId="urn:microsoft.com/office/officeart/2005/8/layout/list1"/>
    <dgm:cxn modelId="{7B932697-196B-419E-8869-71C09F12404A}" type="presOf" srcId="{70AB6357-14D0-48E7-AA55-6AF18E91352E}" destId="{4C62F974-43B5-4C05-9AB2-4DC1BB10748B}" srcOrd="0" destOrd="2" presId="urn:microsoft.com/office/officeart/2005/8/layout/list1"/>
    <dgm:cxn modelId="{8929E098-6427-40CF-886D-70293243447C}" type="presOf" srcId="{ADCB346F-E3A0-4326-881A-6F7FD311D8B3}" destId="{5904DB20-5D2C-4319-9BF2-23244B9FF5EC}" srcOrd="0" destOrd="0" presId="urn:microsoft.com/office/officeart/2005/8/layout/list1"/>
    <dgm:cxn modelId="{7BBFB59B-695A-4898-A313-C27EBAFFEFF9}" srcId="{EECEA175-5393-4B4E-932F-A00F980355E0}" destId="{E9F0CCB1-3C0C-4211-B5F4-C68FDFD459C0}" srcOrd="0" destOrd="0" parTransId="{45EE76F3-0D39-473C-9C66-C20A90A8AA8F}" sibTransId="{9AE605BD-1E5F-4103-A16A-09DF36E9FF4E}"/>
    <dgm:cxn modelId="{9A4530A6-E0D8-4847-BBE5-42D088CD4E9C}" type="presOf" srcId="{D500B124-9995-4A75-8AC0-C689CF808C82}" destId="{AF034C88-1849-451F-AC5A-7A96272E413F}" srcOrd="0" destOrd="0" presId="urn:microsoft.com/office/officeart/2005/8/layout/list1"/>
    <dgm:cxn modelId="{05CDA1AA-0431-4C91-A5D8-5117AA3112A9}" type="presOf" srcId="{E9F0CCB1-3C0C-4211-B5F4-C68FDFD459C0}" destId="{81D372CF-B14D-4366-80C0-33C8005BD829}" srcOrd="0" destOrd="0" presId="urn:microsoft.com/office/officeart/2005/8/layout/list1"/>
    <dgm:cxn modelId="{AB57E4AD-BA3B-4CAC-8B64-6E6003828935}" srcId="{D500B124-9995-4A75-8AC0-C689CF808C82}" destId="{41E50CDA-3036-44AD-8DC7-908E3DCE47A4}" srcOrd="0" destOrd="0" parTransId="{CFB18576-BBD8-49CC-9D69-821E486C4902}" sibTransId="{39F35CFC-1E19-464D-881B-C9187F174B7B}"/>
    <dgm:cxn modelId="{FA2C2FAE-381D-4A0C-B74D-8BF177D034BB}" type="presOf" srcId="{EECEA175-5393-4B4E-932F-A00F980355E0}" destId="{3F1E4639-B44D-4161-BF5E-3ED5D04EA9F6}" srcOrd="1" destOrd="0" presId="urn:microsoft.com/office/officeart/2005/8/layout/list1"/>
    <dgm:cxn modelId="{C7858CB4-4093-44B6-8A4A-C8D0F6F9DA52}" srcId="{EECEA175-5393-4B4E-932F-A00F980355E0}" destId="{B54092A5-2EB6-4781-BD5E-4DC61EF9B410}" srcOrd="1" destOrd="0" parTransId="{FBC52106-792D-450A-B00D-516AA1592622}" sibTransId="{CFA2B962-86F1-4938-9F4A-A5AA658A25D2}"/>
    <dgm:cxn modelId="{265B79C7-4711-4090-8AB4-4FB412382B3F}" type="presOf" srcId="{14D2D52B-0161-4829-86C1-B6581BD7B92D}" destId="{7686D6D0-69B1-484B-87DD-B6F2210A3410}" srcOrd="0" destOrd="1" presId="urn:microsoft.com/office/officeart/2005/8/layout/list1"/>
    <dgm:cxn modelId="{2008C6CD-5D02-43D9-95DB-471D88456C98}" srcId="{ADCB346F-E3A0-4326-881A-6F7FD311D8B3}" destId="{EECEA175-5393-4B4E-932F-A00F980355E0}" srcOrd="2" destOrd="0" parTransId="{41189950-8F99-434C-A506-392EBFA84273}" sibTransId="{3669F38B-B3B3-4EF4-A25E-FA6E10AF19D6}"/>
    <dgm:cxn modelId="{825E9FE5-966C-48CC-8F3D-BF471BE213E4}" type="presOf" srcId="{A285F29B-4305-4823-9575-6F12E790E378}" destId="{2C7A35EB-D0B1-4CE3-875F-B8DA0D3FBAAF}" srcOrd="1" destOrd="0" presId="urn:microsoft.com/office/officeart/2005/8/layout/list1"/>
    <dgm:cxn modelId="{E229AAE9-8ED9-44EF-9AAE-E5694B7C174B}" type="presOf" srcId="{41E50CDA-3036-44AD-8DC7-908E3DCE47A4}" destId="{9E905B7B-33FE-4319-9A43-F553AC361AF2}" srcOrd="0" destOrd="0" presId="urn:microsoft.com/office/officeart/2005/8/layout/list1"/>
    <dgm:cxn modelId="{A4E918EA-E16A-48F1-AEDB-99B8622EFEC0}" type="presOf" srcId="{51714DA6-34AD-44DD-9A9B-230623335D93}" destId="{9E905B7B-33FE-4319-9A43-F553AC361AF2}" srcOrd="0" destOrd="1" presId="urn:microsoft.com/office/officeart/2005/8/layout/list1"/>
    <dgm:cxn modelId="{930C5297-846E-4CC9-8DCD-15A5A7ABEADB}" type="presParOf" srcId="{5904DB20-5D2C-4319-9BF2-23244B9FF5EC}" destId="{3F15C89D-99C5-4DCA-8298-E3E651508DFA}" srcOrd="0" destOrd="0" presId="urn:microsoft.com/office/officeart/2005/8/layout/list1"/>
    <dgm:cxn modelId="{3CE09889-27EB-4D17-AC4A-F65378FC1140}" type="presParOf" srcId="{3F15C89D-99C5-4DCA-8298-E3E651508DFA}" destId="{33426CC0-8B20-4BDE-B7AB-CEE489675B2C}" srcOrd="0" destOrd="0" presId="urn:microsoft.com/office/officeart/2005/8/layout/list1"/>
    <dgm:cxn modelId="{F3052E7B-90B5-4092-BEF4-17DEF3EE81A9}" type="presParOf" srcId="{3F15C89D-99C5-4DCA-8298-E3E651508DFA}" destId="{2C7A35EB-D0B1-4CE3-875F-B8DA0D3FBAAF}" srcOrd="1" destOrd="0" presId="urn:microsoft.com/office/officeart/2005/8/layout/list1"/>
    <dgm:cxn modelId="{3CEAFE33-A3E7-43FC-897E-CC5E2DA16F18}" type="presParOf" srcId="{5904DB20-5D2C-4319-9BF2-23244B9FF5EC}" destId="{A22ED845-E736-45F9-8072-4FC95BF5C3F2}" srcOrd="1" destOrd="0" presId="urn:microsoft.com/office/officeart/2005/8/layout/list1"/>
    <dgm:cxn modelId="{BA8D3D54-8C1F-4DD2-A20F-A3A42FD90D03}" type="presParOf" srcId="{5904DB20-5D2C-4319-9BF2-23244B9FF5EC}" destId="{7686D6D0-69B1-484B-87DD-B6F2210A3410}" srcOrd="2" destOrd="0" presId="urn:microsoft.com/office/officeart/2005/8/layout/list1"/>
    <dgm:cxn modelId="{CACD4E94-F55C-4AE2-9942-1596908B3E73}" type="presParOf" srcId="{5904DB20-5D2C-4319-9BF2-23244B9FF5EC}" destId="{A110602D-3559-41F5-9FFA-B39144994588}" srcOrd="3" destOrd="0" presId="urn:microsoft.com/office/officeart/2005/8/layout/list1"/>
    <dgm:cxn modelId="{9829D5BB-1292-48CF-A450-168CCE9355E4}" type="presParOf" srcId="{5904DB20-5D2C-4319-9BF2-23244B9FF5EC}" destId="{5A245B2E-7A70-48D0-9B20-1D6C1C4CF48D}" srcOrd="4" destOrd="0" presId="urn:microsoft.com/office/officeart/2005/8/layout/list1"/>
    <dgm:cxn modelId="{A2B2F321-E0E8-4C5B-822A-E0A276CD143A}" type="presParOf" srcId="{5A245B2E-7A70-48D0-9B20-1D6C1C4CF48D}" destId="{AF034C88-1849-451F-AC5A-7A96272E413F}" srcOrd="0" destOrd="0" presId="urn:microsoft.com/office/officeart/2005/8/layout/list1"/>
    <dgm:cxn modelId="{F81FA367-2549-428B-B2D6-A775AE355127}" type="presParOf" srcId="{5A245B2E-7A70-48D0-9B20-1D6C1C4CF48D}" destId="{7E8494E0-C049-4244-93C8-6481B483C50A}" srcOrd="1" destOrd="0" presId="urn:microsoft.com/office/officeart/2005/8/layout/list1"/>
    <dgm:cxn modelId="{903C3552-34DB-4F59-A267-61D6698240FD}" type="presParOf" srcId="{5904DB20-5D2C-4319-9BF2-23244B9FF5EC}" destId="{BFD535EF-BE09-4845-B790-1A368713D234}" srcOrd="5" destOrd="0" presId="urn:microsoft.com/office/officeart/2005/8/layout/list1"/>
    <dgm:cxn modelId="{F0F4FF79-336D-4DF3-ABDE-0FD28EBFACA7}" type="presParOf" srcId="{5904DB20-5D2C-4319-9BF2-23244B9FF5EC}" destId="{9E905B7B-33FE-4319-9A43-F553AC361AF2}" srcOrd="6" destOrd="0" presId="urn:microsoft.com/office/officeart/2005/8/layout/list1"/>
    <dgm:cxn modelId="{C8D4F091-58B1-424A-81D2-22A407F94404}" type="presParOf" srcId="{5904DB20-5D2C-4319-9BF2-23244B9FF5EC}" destId="{BF5DFC55-0EAF-48EF-ADBE-798A8A5D7C97}" srcOrd="7" destOrd="0" presId="urn:microsoft.com/office/officeart/2005/8/layout/list1"/>
    <dgm:cxn modelId="{6F59C3CC-70B4-4709-8492-F161945BE046}" type="presParOf" srcId="{5904DB20-5D2C-4319-9BF2-23244B9FF5EC}" destId="{AA5C1D39-6928-4266-BCC8-008F5A43DB1E}" srcOrd="8" destOrd="0" presId="urn:microsoft.com/office/officeart/2005/8/layout/list1"/>
    <dgm:cxn modelId="{79B053EB-28DA-4B4E-9507-0BCFB065A164}" type="presParOf" srcId="{AA5C1D39-6928-4266-BCC8-008F5A43DB1E}" destId="{3E4F76B8-084A-46D6-BA31-677F4268CC1F}" srcOrd="0" destOrd="0" presId="urn:microsoft.com/office/officeart/2005/8/layout/list1"/>
    <dgm:cxn modelId="{9D4BBA91-B5DD-470B-99D6-87DFB019C55F}" type="presParOf" srcId="{AA5C1D39-6928-4266-BCC8-008F5A43DB1E}" destId="{3F1E4639-B44D-4161-BF5E-3ED5D04EA9F6}" srcOrd="1" destOrd="0" presId="urn:microsoft.com/office/officeart/2005/8/layout/list1"/>
    <dgm:cxn modelId="{D72C70EF-8AA5-4B2A-B4BD-8E23E8139B9B}" type="presParOf" srcId="{5904DB20-5D2C-4319-9BF2-23244B9FF5EC}" destId="{942377D1-F1AE-4D7F-9725-2C66990CE9CB}" srcOrd="9" destOrd="0" presId="urn:microsoft.com/office/officeart/2005/8/layout/list1"/>
    <dgm:cxn modelId="{652D3A70-33BE-457C-9EBA-5898334748F1}" type="presParOf" srcId="{5904DB20-5D2C-4319-9BF2-23244B9FF5EC}" destId="{81D372CF-B14D-4366-80C0-33C8005BD829}" srcOrd="10" destOrd="0" presId="urn:microsoft.com/office/officeart/2005/8/layout/list1"/>
    <dgm:cxn modelId="{732AE681-A9B2-4826-AA09-0E2CE3FF329F}" type="presParOf" srcId="{5904DB20-5D2C-4319-9BF2-23244B9FF5EC}" destId="{CF3BFB92-9449-466E-9ACF-2BF7F48926E6}" srcOrd="11" destOrd="0" presId="urn:microsoft.com/office/officeart/2005/8/layout/list1"/>
    <dgm:cxn modelId="{0F94C78D-57E7-4C3F-9B28-B9A7C3FAD690}" type="presParOf" srcId="{5904DB20-5D2C-4319-9BF2-23244B9FF5EC}" destId="{3DE75485-0FB3-46E7-ADFD-9D0AB5AF1A6B}" srcOrd="12" destOrd="0" presId="urn:microsoft.com/office/officeart/2005/8/layout/list1"/>
    <dgm:cxn modelId="{AD66C742-A52F-406F-85BB-1E0734BEFE56}" type="presParOf" srcId="{3DE75485-0FB3-46E7-ADFD-9D0AB5AF1A6B}" destId="{4E5D4225-B828-4759-827A-76E518EF8935}" srcOrd="0" destOrd="0" presId="urn:microsoft.com/office/officeart/2005/8/layout/list1"/>
    <dgm:cxn modelId="{37C0C977-CC0C-4CE0-BFAB-2B197B1848AF}" type="presParOf" srcId="{3DE75485-0FB3-46E7-ADFD-9D0AB5AF1A6B}" destId="{9D88D60A-008D-413D-A368-BECE0C9BECA0}" srcOrd="1" destOrd="0" presId="urn:microsoft.com/office/officeart/2005/8/layout/list1"/>
    <dgm:cxn modelId="{AE6C9D57-93FF-490E-872C-6D762F1B0A33}" type="presParOf" srcId="{5904DB20-5D2C-4319-9BF2-23244B9FF5EC}" destId="{70BB6919-425E-4AD4-9F81-31AC6B8F2F0C}" srcOrd="13" destOrd="0" presId="urn:microsoft.com/office/officeart/2005/8/layout/list1"/>
    <dgm:cxn modelId="{63756A5E-1FFC-4E0C-BB11-10808AB13E40}" type="presParOf" srcId="{5904DB20-5D2C-4319-9BF2-23244B9FF5EC}" destId="{4C62F974-43B5-4C05-9AB2-4DC1BB10748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6D6D0-69B1-484B-87DD-B6F2210A3410}">
      <dsp:nvSpPr>
        <dsp:cNvPr id="0" name=""/>
        <dsp:cNvSpPr/>
      </dsp:nvSpPr>
      <dsp:spPr>
        <a:xfrm>
          <a:off x="0" y="464945"/>
          <a:ext cx="6513603" cy="819000"/>
        </a:xfrm>
        <a:prstGeom prst="rect">
          <a:avLst/>
        </a:prstGeom>
        <a:solidFill>
          <a:sysClr val="window" lastClr="FFFFFF">
            <a:alpha val="90000"/>
            <a:hueOff val="0"/>
            <a:satOff val="0"/>
            <a:lumOff val="0"/>
            <a:alphaOff val="0"/>
          </a:sysClr>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270764" rIns="50552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Geospatial data types &amp; coordinate systems</a:t>
          </a:r>
        </a:p>
        <a:p>
          <a:pPr marL="114300" lvl="1" indent="-114300" algn="l" defTabSz="57785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Applications for environmental questions</a:t>
          </a:r>
        </a:p>
      </dsp:txBody>
      <dsp:txXfrm>
        <a:off x="0" y="464945"/>
        <a:ext cx="6513603" cy="819000"/>
      </dsp:txXfrm>
    </dsp:sp>
    <dsp:sp modelId="{2C7A35EB-D0B1-4CE3-875F-B8DA0D3FBAAF}">
      <dsp:nvSpPr>
        <dsp:cNvPr id="0" name=""/>
        <dsp:cNvSpPr/>
      </dsp:nvSpPr>
      <dsp:spPr>
        <a:xfrm>
          <a:off x="325680" y="273065"/>
          <a:ext cx="4559522" cy="38376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ysClr val="window" lastClr="FFFFFF"/>
              </a:solidFill>
              <a:latin typeface="Open Sans" panose="020B0604020202020204" charset="0"/>
              <a:ea typeface="Open Sans" panose="020B0604020202020204" charset="0"/>
              <a:cs typeface="Open Sans" panose="020B0604020202020204" charset="0"/>
            </a:rPr>
            <a:t>Introduction to GIS</a:t>
          </a:r>
        </a:p>
      </dsp:txBody>
      <dsp:txXfrm>
        <a:off x="344414" y="291799"/>
        <a:ext cx="4522054" cy="346292"/>
      </dsp:txXfrm>
    </dsp:sp>
    <dsp:sp modelId="{9E905B7B-33FE-4319-9A43-F553AC361AF2}">
      <dsp:nvSpPr>
        <dsp:cNvPr id="0" name=""/>
        <dsp:cNvSpPr/>
      </dsp:nvSpPr>
      <dsp:spPr>
        <a:xfrm>
          <a:off x="0" y="1546025"/>
          <a:ext cx="6513603" cy="819000"/>
        </a:xfrm>
        <a:prstGeom prst="rect">
          <a:avLst/>
        </a:prstGeom>
        <a:solidFill>
          <a:sysClr val="window" lastClr="FFFFFF">
            <a:alpha val="90000"/>
            <a:hueOff val="0"/>
            <a:satOff val="0"/>
            <a:lumOff val="0"/>
            <a:alphaOff val="0"/>
          </a:sysClr>
        </a:solidFill>
        <a:ln w="12700" cap="flat" cmpd="sng" algn="ctr">
          <a:solidFill>
            <a:srgbClr val="5B9BD5">
              <a:hueOff val="-2252848"/>
              <a:satOff val="-5806"/>
              <a:lumOff val="-3922"/>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270764" rIns="50552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Drivers of high urban temperatures, strategies for heat mitigation</a:t>
          </a:r>
        </a:p>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Disparate impacts on different demographic groups</a:t>
          </a:r>
        </a:p>
      </dsp:txBody>
      <dsp:txXfrm>
        <a:off x="0" y="1546025"/>
        <a:ext cx="6513603" cy="819000"/>
      </dsp:txXfrm>
    </dsp:sp>
    <dsp:sp modelId="{7E8494E0-C049-4244-93C8-6481B483C50A}">
      <dsp:nvSpPr>
        <dsp:cNvPr id="0" name=""/>
        <dsp:cNvSpPr/>
      </dsp:nvSpPr>
      <dsp:spPr>
        <a:xfrm>
          <a:off x="325680" y="1354145"/>
          <a:ext cx="4559522" cy="383760"/>
        </a:xfrm>
        <a:prstGeom prst="round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a:solidFill>
                <a:sysClr val="window" lastClr="FFFFFF"/>
              </a:solidFill>
              <a:latin typeface="Open Sans" panose="020B0604020202020204" charset="0"/>
              <a:ea typeface="Open Sans" panose="020B0604020202020204" charset="0"/>
              <a:cs typeface="Open Sans" panose="020B0604020202020204" charset="0"/>
            </a:rPr>
            <a:t>Case Study </a:t>
          </a:r>
        </a:p>
      </dsp:txBody>
      <dsp:txXfrm>
        <a:off x="344414" y="1372879"/>
        <a:ext cx="4522054" cy="346292"/>
      </dsp:txXfrm>
    </dsp:sp>
    <dsp:sp modelId="{81D372CF-B14D-4366-80C0-33C8005BD829}">
      <dsp:nvSpPr>
        <dsp:cNvPr id="0" name=""/>
        <dsp:cNvSpPr/>
      </dsp:nvSpPr>
      <dsp:spPr>
        <a:xfrm>
          <a:off x="0" y="2627105"/>
          <a:ext cx="6513603" cy="1678950"/>
        </a:xfrm>
        <a:prstGeom prst="rect">
          <a:avLst/>
        </a:prstGeom>
        <a:solidFill>
          <a:sysClr val="window" lastClr="FFFFFF">
            <a:alpha val="90000"/>
            <a:hueOff val="0"/>
            <a:satOff val="0"/>
            <a:lumOff val="0"/>
            <a:alphaOff val="0"/>
          </a:sysClr>
        </a:solidFill>
        <a:ln w="12700" cap="flat" cmpd="sng" algn="ctr">
          <a:solidFill>
            <a:srgbClr val="5B9BD5">
              <a:hueOff val="-4505695"/>
              <a:satOff val="-11613"/>
              <a:lumOff val="-7843"/>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270764" rIns="50552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Explore the relationship between street trees and mobile meteorological measurements</a:t>
          </a:r>
        </a:p>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Use satellite data to scale up analysis to the entire city</a:t>
          </a:r>
        </a:p>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Examine spatial patterns between environmental quality &amp; socioeconomic data</a:t>
          </a:r>
        </a:p>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Delineate the Beaver Ponds </a:t>
          </a:r>
          <a:r>
            <a:rPr lang="en-US" sz="1300" kern="1200" dirty="0" err="1">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sewershed</a:t>
          </a: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 and watershed</a:t>
          </a:r>
        </a:p>
      </dsp:txBody>
      <dsp:txXfrm>
        <a:off x="0" y="2627105"/>
        <a:ext cx="6513603" cy="1678950"/>
      </dsp:txXfrm>
    </dsp:sp>
    <dsp:sp modelId="{3F1E4639-B44D-4161-BF5E-3ED5D04EA9F6}">
      <dsp:nvSpPr>
        <dsp:cNvPr id="0" name=""/>
        <dsp:cNvSpPr/>
      </dsp:nvSpPr>
      <dsp:spPr>
        <a:xfrm>
          <a:off x="325680" y="2435225"/>
          <a:ext cx="4559522" cy="383760"/>
        </a:xfrm>
        <a:prstGeom prst="round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a:solidFill>
                <a:sysClr val="window" lastClr="FFFFFF"/>
              </a:solidFill>
              <a:latin typeface="Open Sans" panose="020B0604020202020204" charset="0"/>
              <a:ea typeface="Open Sans" panose="020B0604020202020204" charset="0"/>
              <a:cs typeface="Open Sans" panose="020B0604020202020204" charset="0"/>
            </a:rPr>
            <a:t>Hands-on Activity</a:t>
          </a:r>
        </a:p>
      </dsp:txBody>
      <dsp:txXfrm>
        <a:off x="344414" y="2453959"/>
        <a:ext cx="4522054" cy="346292"/>
      </dsp:txXfrm>
    </dsp:sp>
    <dsp:sp modelId="{4C62F974-43B5-4C05-9AB2-4DC1BB10748B}">
      <dsp:nvSpPr>
        <dsp:cNvPr id="0" name=""/>
        <dsp:cNvSpPr/>
      </dsp:nvSpPr>
      <dsp:spPr>
        <a:xfrm>
          <a:off x="0" y="4568135"/>
          <a:ext cx="6513603" cy="1044225"/>
        </a:xfrm>
        <a:prstGeom prst="rect">
          <a:avLst/>
        </a:prstGeom>
        <a:solidFill>
          <a:sysClr val="window" lastClr="FFFFFF">
            <a:alpha val="90000"/>
            <a:hueOff val="0"/>
            <a:satOff val="0"/>
            <a:lumOff val="0"/>
            <a:alphaOff val="0"/>
          </a:sysClr>
        </a:solidFill>
        <a:ln w="12700" cap="flat" cmpd="sng" algn="ctr">
          <a:solidFill>
            <a:srgbClr val="5B9BD5">
              <a:hueOff val="-6758543"/>
              <a:satOff val="-17419"/>
              <a:lumOff val="-11765"/>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270764" rIns="50552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Discussion of activity results</a:t>
          </a:r>
        </a:p>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Review of geospatial resources @ Yale</a:t>
          </a:r>
        </a:p>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Questions?</a:t>
          </a:r>
        </a:p>
      </dsp:txBody>
      <dsp:txXfrm>
        <a:off x="0" y="4568135"/>
        <a:ext cx="6513603" cy="1044225"/>
      </dsp:txXfrm>
    </dsp:sp>
    <dsp:sp modelId="{9D88D60A-008D-413D-A368-BECE0C9BECA0}">
      <dsp:nvSpPr>
        <dsp:cNvPr id="0" name=""/>
        <dsp:cNvSpPr/>
      </dsp:nvSpPr>
      <dsp:spPr>
        <a:xfrm>
          <a:off x="325680" y="4376255"/>
          <a:ext cx="4559522" cy="38376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a:solidFill>
                <a:sysClr val="window" lastClr="FFFFFF"/>
              </a:solidFill>
              <a:latin typeface="Open Sans" panose="020B0604020202020204" charset="0"/>
              <a:ea typeface="Open Sans" panose="020B0604020202020204" charset="0"/>
              <a:cs typeface="Open Sans" panose="020B0604020202020204" charset="0"/>
            </a:rPr>
            <a:t>Wrap-up</a:t>
          </a:r>
        </a:p>
      </dsp:txBody>
      <dsp:txXfrm>
        <a:off x="344414" y="4394989"/>
        <a:ext cx="4522054"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62164-A17E-4461-BB10-7AFBED6F6B8D}" type="datetimeFigureOut">
              <a:rPr lang="en-US" smtClean="0"/>
              <a:t>8/25/2019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662CB-E36C-42D8-AD5B-08A6D0F5A8B2}" type="slidenum">
              <a:rPr lang="en-US" smtClean="0"/>
              <a:t>‹#›</a:t>
            </a:fld>
            <a:endParaRPr lang="en-US"/>
          </a:p>
        </p:txBody>
      </p:sp>
    </p:spTree>
    <p:extLst>
      <p:ext uri="{BB962C8B-B14F-4D97-AF65-F5344CB8AC3E}">
        <p14:creationId xmlns:p14="http://schemas.microsoft.com/office/powerpoint/2010/main" val="3883902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arthdata.nasa.gov/about"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earthdata.nasa.gov/getting-petabytes-to-people-how-the-eosdis-facilitates-earth-observing-data-discovery-and-use" TargetMode="External"/><Relationship Id="rId4" Type="http://schemas.openxmlformats.org/officeDocument/2006/relationships/hyperlink" Target="https://earthdata.nasa.gov/ems"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blogs.esa.int/philab/2019/01/18/big-data-fusion/" TargetMode="External"/><Relationship Id="rId3" Type="http://schemas.openxmlformats.org/officeDocument/2006/relationships/hyperlink" Target="https://www.copernicus.eu/en" TargetMode="External"/><Relationship Id="rId7" Type="http://schemas.openxmlformats.org/officeDocument/2006/relationships/hyperlink" Target="https://twitter.com/EO_OPEN_SCIENCE/status/1061903859927392256"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entinel.esa.int/web/sentinel/missions" TargetMode="External"/><Relationship Id="rId5" Type="http://schemas.openxmlformats.org/officeDocument/2006/relationships/hyperlink" Target="https://www.linkedin.com/in/josef-aschbacher-74430a6/" TargetMode="External"/><Relationship Id="rId4" Type="http://schemas.openxmlformats.org/officeDocument/2006/relationships/hyperlink" Target="http://phiweek.esa.in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qgis.org/2.8/en/docs/gentle_gis_introduction/coordinate_reference_systems.html#figure-plate-caree-projection"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desktop.arcgis.com/en/arcmap/10.3/guide-books/map-projections/projection-basics-for-gis-professionals.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pa.gov/climate-indicators/climate-change-indicators-high-and-low-temperatur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pa.gov/heat-islands/climate-change-and-heat-islands#ref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1</a:t>
            </a:fld>
            <a:endParaRPr lang="en-US"/>
          </a:p>
        </p:txBody>
      </p:sp>
    </p:spTree>
    <p:extLst>
      <p:ext uri="{BB962C8B-B14F-4D97-AF65-F5344CB8AC3E}">
        <p14:creationId xmlns:p14="http://schemas.microsoft.com/office/powerpoint/2010/main" val="420304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Describe water and snow sigs.</a:t>
            </a:r>
          </a:p>
          <a:p>
            <a:pPr eaLnBrk="1" hangingPunct="1"/>
            <a:r>
              <a:rPr lang="en-US" dirty="0"/>
              <a:t>Why is the grass is green?</a:t>
            </a:r>
          </a:p>
          <a:p>
            <a:pPr eaLnBrk="1" hangingPunct="1"/>
            <a:r>
              <a:rPr lang="en-US" dirty="0"/>
              <a:t>Show healthy veg sig</a:t>
            </a:r>
          </a:p>
          <a:p>
            <a:pPr eaLnBrk="1" hangingPunct="1"/>
            <a:r>
              <a:rPr lang="en-US" dirty="0"/>
              <a:t>Comment on chlorophyll absorption</a:t>
            </a:r>
          </a:p>
          <a:p>
            <a:pPr eaLnBrk="1" hangingPunct="1"/>
            <a:r>
              <a:rPr lang="en-US" dirty="0"/>
              <a:t>Red shoulder at NIR</a:t>
            </a:r>
          </a:p>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13</a:t>
            </a:fld>
            <a:endParaRPr lang="en-US"/>
          </a:p>
        </p:txBody>
      </p:sp>
    </p:spTree>
    <p:extLst>
      <p:ext uri="{BB962C8B-B14F-4D97-AF65-F5344CB8AC3E}">
        <p14:creationId xmlns:p14="http://schemas.microsoft.com/office/powerpoint/2010/main" val="259183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14</a:t>
            </a:fld>
            <a:endParaRPr lang="en-US"/>
          </a:p>
        </p:txBody>
      </p:sp>
    </p:spTree>
    <p:extLst>
      <p:ext uri="{BB962C8B-B14F-4D97-AF65-F5344CB8AC3E}">
        <p14:creationId xmlns:p14="http://schemas.microsoft.com/office/powerpoint/2010/main" val="4210734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15</a:t>
            </a:fld>
            <a:endParaRPr lang="en-US"/>
          </a:p>
        </p:txBody>
      </p:sp>
    </p:spTree>
    <p:extLst>
      <p:ext uri="{BB962C8B-B14F-4D97-AF65-F5344CB8AC3E}">
        <p14:creationId xmlns:p14="http://schemas.microsoft.com/office/powerpoint/2010/main" val="3419703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16</a:t>
            </a:fld>
            <a:endParaRPr lang="en-US"/>
          </a:p>
        </p:txBody>
      </p:sp>
    </p:spTree>
    <p:extLst>
      <p:ext uri="{BB962C8B-B14F-4D97-AF65-F5344CB8AC3E}">
        <p14:creationId xmlns:p14="http://schemas.microsoft.com/office/powerpoint/2010/main" val="476565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17</a:t>
            </a:fld>
            <a:endParaRPr lang="en-US"/>
          </a:p>
        </p:txBody>
      </p:sp>
    </p:spTree>
    <p:extLst>
      <p:ext uri="{BB962C8B-B14F-4D97-AF65-F5344CB8AC3E}">
        <p14:creationId xmlns:p14="http://schemas.microsoft.com/office/powerpoint/2010/main" val="977392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2329a1cf4_3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52329a1cf4_3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r>
              <a:rPr lang="en" sz="1200" dirty="0">
                <a:solidFill>
                  <a:srgbClr val="323232"/>
                </a:solidFill>
                <a:highlight>
                  <a:srgbClr val="FFFFFF"/>
                </a:highlight>
                <a:latin typeface="Open Sans"/>
                <a:ea typeface="Open Sans"/>
                <a:cs typeface="Open Sans"/>
                <a:sym typeface="Open Sans"/>
              </a:rPr>
              <a:t>Managing NASA Earth observing data is the responsibility of the Earth Observing System Data and Information System (</a:t>
            </a:r>
            <a:r>
              <a:rPr lang="en" sz="1200" u="sng" dirty="0">
                <a:solidFill>
                  <a:srgbClr val="2276AC"/>
                </a:solidFill>
                <a:highlight>
                  <a:srgbClr val="FFFFFF"/>
                </a:highlight>
                <a:latin typeface="Open Sans"/>
                <a:ea typeface="Open Sans"/>
                <a:cs typeface="Open Sans"/>
                <a:sym typeface="Open Sans"/>
                <a:hlinkClick r:id="rId3"/>
              </a:rPr>
              <a:t>EOSDIS</a:t>
            </a:r>
            <a:r>
              <a:rPr lang="en" sz="1200" dirty="0">
                <a:solidFill>
                  <a:srgbClr val="323232"/>
                </a:solidFill>
                <a:highlight>
                  <a:srgbClr val="FFFFFF"/>
                </a:highlight>
                <a:latin typeface="Open Sans"/>
                <a:ea typeface="Open Sans"/>
                <a:cs typeface="Open Sans"/>
                <a:sym typeface="Open Sans"/>
              </a:rPr>
              <a:t>), which provides end-to-end capabilities for managing NASA’s Earth science data. According to </a:t>
            </a:r>
            <a:r>
              <a:rPr lang="en" sz="1200" u="sng" dirty="0">
                <a:solidFill>
                  <a:srgbClr val="2276AC"/>
                </a:solidFill>
                <a:highlight>
                  <a:srgbClr val="FFFFFF"/>
                </a:highlight>
                <a:latin typeface="Open Sans"/>
                <a:ea typeface="Open Sans"/>
                <a:cs typeface="Open Sans"/>
                <a:sym typeface="Open Sans"/>
                <a:hlinkClick r:id="rId4"/>
              </a:rPr>
              <a:t>EOSDIS metrics</a:t>
            </a:r>
            <a:r>
              <a:rPr lang="en" sz="1200" dirty="0">
                <a:solidFill>
                  <a:srgbClr val="323232"/>
                </a:solidFill>
                <a:highlight>
                  <a:srgbClr val="FFFFFF"/>
                </a:highlight>
                <a:latin typeface="Open Sans"/>
                <a:ea typeface="Open Sans"/>
                <a:cs typeface="Open Sans"/>
                <a:sym typeface="Open Sans"/>
              </a:rPr>
              <a:t> for 2014, EOSDIS manages more than 9 petabytes (PB) of data. To put this into perspective, 1 PB is equivalent to about 20 million four-drawer filing cabinets filled with text. Even when you go to the next lower order of magnitude of data, the terabyte (TB), you still are talking about a lot of data - 10 TB can hold the entire printed collection of the Library of Congress. EOSDIS adds about 6.4 TB of data to its archives and distributes almost 28 TB worth of data to an average of 11,000 unique users around the world </a:t>
            </a:r>
            <a:r>
              <a:rPr lang="en" sz="1200" i="1" dirty="0">
                <a:solidFill>
                  <a:srgbClr val="323232"/>
                </a:solidFill>
                <a:highlight>
                  <a:srgbClr val="FFFFFF"/>
                </a:highlight>
                <a:latin typeface="Open Sans"/>
                <a:ea typeface="Open Sans"/>
                <a:cs typeface="Open Sans"/>
                <a:sym typeface="Open Sans"/>
              </a:rPr>
              <a:t>every day</a:t>
            </a:r>
            <a:r>
              <a:rPr lang="en" sz="1200" dirty="0">
                <a:solidFill>
                  <a:srgbClr val="323232"/>
                </a:solidFill>
                <a:highlight>
                  <a:srgbClr val="FFFFFF"/>
                </a:highlight>
                <a:latin typeface="Open Sans"/>
                <a:ea typeface="Open Sans"/>
                <a:cs typeface="Open Sans"/>
                <a:sym typeface="Open Sans"/>
              </a:rPr>
              <a:t>.” (</a:t>
            </a:r>
            <a:r>
              <a:rPr lang="en" u="sng" dirty="0">
                <a:solidFill>
                  <a:schemeClr val="hlink"/>
                </a:solidFill>
                <a:hlinkClick r:id="rId5"/>
              </a:rPr>
              <a:t>https://earthdata.nasa.gov/getting-petabytes-to-people-how-the-eosdis-facilitates-earth-observing-data-discovery-and-use</a:t>
            </a:r>
            <a:r>
              <a:rPr lang="en" dirty="0"/>
              <a:t>)</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11805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12a523f0a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12a523f0a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r>
              <a:rPr lang="en" sz="1050" u="sng" dirty="0">
                <a:solidFill>
                  <a:srgbClr val="0098DB"/>
                </a:solidFill>
                <a:highlight>
                  <a:srgbClr val="FFFFFF"/>
                </a:highlight>
                <a:latin typeface="Open Sans"/>
                <a:ea typeface="Open Sans"/>
                <a:cs typeface="Open Sans"/>
                <a:sym typeface="Open Sans"/>
                <a:hlinkClick r:id="rId3"/>
              </a:rPr>
              <a:t>Copernicus programme</a:t>
            </a:r>
            <a:r>
              <a:rPr lang="en" sz="1050" dirty="0">
                <a:solidFill>
                  <a:srgbClr val="23323F"/>
                </a:solidFill>
                <a:highlight>
                  <a:srgbClr val="FFFFFF"/>
                </a:highlight>
                <a:latin typeface="Open Sans"/>
                <a:ea typeface="Open Sans"/>
                <a:cs typeface="Open Sans"/>
                <a:sym typeface="Open Sans"/>
              </a:rPr>
              <a:t>, the largest single  Earth Observation program to date is delivering an unprecedented wealth of data imagery. In fact, during the ESA Earth Observation </a:t>
            </a:r>
            <a:r>
              <a:rPr lang="en" sz="1050" u="sng" dirty="0">
                <a:solidFill>
                  <a:srgbClr val="0098DB"/>
                </a:solidFill>
                <a:highlight>
                  <a:srgbClr val="FFFFFF"/>
                </a:highlight>
                <a:latin typeface="Open Sans"/>
                <a:ea typeface="Open Sans"/>
                <a:cs typeface="Open Sans"/>
                <a:sym typeface="Open Sans"/>
                <a:hlinkClick r:id="rId4"/>
              </a:rPr>
              <a:t>Φ-week</a:t>
            </a:r>
            <a:r>
              <a:rPr lang="en" sz="1050" dirty="0">
                <a:solidFill>
                  <a:srgbClr val="23323F"/>
                </a:solidFill>
                <a:highlight>
                  <a:srgbClr val="FFFFFF"/>
                </a:highlight>
                <a:latin typeface="Open Sans"/>
                <a:ea typeface="Open Sans"/>
                <a:cs typeface="Open Sans"/>
                <a:sym typeface="Open Sans"/>
              </a:rPr>
              <a:t>, the director of ESA Earth Observation programmes </a:t>
            </a:r>
            <a:r>
              <a:rPr lang="en" sz="1050" u="sng" dirty="0">
                <a:solidFill>
                  <a:srgbClr val="0098DB"/>
                </a:solidFill>
                <a:highlight>
                  <a:srgbClr val="FFFFFF"/>
                </a:highlight>
                <a:latin typeface="Open Sans"/>
                <a:ea typeface="Open Sans"/>
                <a:cs typeface="Open Sans"/>
                <a:sym typeface="Open Sans"/>
                <a:hlinkClick r:id="rId5"/>
              </a:rPr>
              <a:t>Josef Aschabacher</a:t>
            </a:r>
            <a:r>
              <a:rPr lang="en" sz="1050" dirty="0">
                <a:solidFill>
                  <a:srgbClr val="23323F"/>
                </a:solidFill>
                <a:highlight>
                  <a:srgbClr val="FFFFFF"/>
                </a:highlight>
                <a:latin typeface="Open Sans"/>
                <a:ea typeface="Open Sans"/>
                <a:cs typeface="Open Sans"/>
                <a:sym typeface="Open Sans"/>
              </a:rPr>
              <a:t>, announced that </a:t>
            </a:r>
            <a:r>
              <a:rPr lang="en" sz="1050" u="sng" dirty="0">
                <a:solidFill>
                  <a:srgbClr val="0098DB"/>
                </a:solidFill>
                <a:highlight>
                  <a:srgbClr val="FFFFFF"/>
                </a:highlight>
                <a:latin typeface="Open Sans"/>
                <a:ea typeface="Open Sans"/>
                <a:cs typeface="Open Sans"/>
                <a:sym typeface="Open Sans"/>
                <a:hlinkClick r:id="rId6"/>
              </a:rPr>
              <a:t>Sentinel missions</a:t>
            </a:r>
            <a:r>
              <a:rPr lang="en" sz="1050" dirty="0">
                <a:solidFill>
                  <a:srgbClr val="23323F"/>
                </a:solidFill>
                <a:highlight>
                  <a:srgbClr val="FFFFFF"/>
                </a:highlight>
                <a:latin typeface="Open Sans"/>
                <a:ea typeface="Open Sans"/>
                <a:cs typeface="Open Sans"/>
                <a:sym typeface="Open Sans"/>
              </a:rPr>
              <a:t> are delivering </a:t>
            </a:r>
            <a:r>
              <a:rPr lang="en" sz="1050" u="sng" dirty="0">
                <a:solidFill>
                  <a:srgbClr val="0098DB"/>
                </a:solidFill>
                <a:highlight>
                  <a:srgbClr val="FFFFFF"/>
                </a:highlight>
                <a:latin typeface="Open Sans"/>
                <a:ea typeface="Open Sans"/>
                <a:cs typeface="Open Sans"/>
                <a:sym typeface="Open Sans"/>
                <a:hlinkClick r:id="rId7"/>
              </a:rPr>
              <a:t>150 TB of satellite data per day</a:t>
            </a:r>
            <a:r>
              <a:rPr lang="en" sz="1050" dirty="0">
                <a:solidFill>
                  <a:srgbClr val="23323F"/>
                </a:solidFill>
                <a:highlight>
                  <a:srgbClr val="FFFFFF"/>
                </a:highlight>
                <a:latin typeface="Open Sans"/>
                <a:ea typeface="Open Sans"/>
                <a:cs typeface="Open Sans"/>
                <a:sym typeface="Open Sans"/>
              </a:rPr>
              <a:t>! Cloud computing platforms and Artificial Intelligence (AI) are overtaking traditional tools to tackle challenges coming from Big Data and extraction of meaningful information taking advantage of high revisit time provided by these missions.” (</a:t>
            </a:r>
            <a:r>
              <a:rPr lang="en" u="sng" dirty="0">
                <a:solidFill>
                  <a:schemeClr val="hlink"/>
                </a:solidFill>
                <a:hlinkClick r:id="rId8"/>
              </a:rPr>
              <a:t>http://blogs.esa.int/philab/2019/01/18/big-data-fusion/</a:t>
            </a:r>
            <a:r>
              <a:rPr lang="en" dirty="0"/>
              <a:t>)</a:t>
            </a:r>
            <a:endParaRPr dirty="0"/>
          </a:p>
        </p:txBody>
      </p:sp>
    </p:spTree>
    <p:extLst>
      <p:ext uri="{BB962C8B-B14F-4D97-AF65-F5344CB8AC3E}">
        <p14:creationId xmlns:p14="http://schemas.microsoft.com/office/powerpoint/2010/main" val="2868411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electromagnetic spectrum is the range of all types of electromagnetic radiation.  The light that comes out of a lamp and the radio waves that come from a radio station are two types of electromagnetic radiation.  Most satellites use passive sensors that measure reflected solar energy (400 – 2500 nanometers) which gives us information about the color and characteristics of the surface.  They may also measure emitted longwave radiation, which we can use to calculate the temperature of earth’s surface.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Typically use passive sensors that reflect</a:t>
            </a:r>
            <a:r>
              <a:rPr lang="en-US" baseline="0" dirty="0"/>
              <a:t> s</a:t>
            </a:r>
            <a:r>
              <a:rPr lang="en-US" dirty="0"/>
              <a:t>olar energy.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is distributed across the EMS, but is greatest in the visible bands</a:t>
            </a:r>
          </a:p>
          <a:p>
            <a:pPr eaLnBrk="1" hangingPunct="1"/>
            <a:r>
              <a:rPr lang="en-US" dirty="0"/>
              <a:t>This reflected energy is what we see and measure in satellite images</a:t>
            </a:r>
          </a:p>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20</a:t>
            </a:fld>
            <a:endParaRPr lang="en-US"/>
          </a:p>
        </p:txBody>
      </p:sp>
    </p:spTree>
    <p:extLst>
      <p:ext uri="{BB962C8B-B14F-4D97-AF65-F5344CB8AC3E}">
        <p14:creationId xmlns:p14="http://schemas.microsoft.com/office/powerpoint/2010/main" val="3641876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Describe water and snow sigs.</a:t>
            </a:r>
          </a:p>
          <a:p>
            <a:pPr eaLnBrk="1" hangingPunct="1"/>
            <a:r>
              <a:rPr lang="en-US" dirty="0"/>
              <a:t>Why is the grass is green?</a:t>
            </a:r>
          </a:p>
          <a:p>
            <a:pPr eaLnBrk="1" hangingPunct="1"/>
            <a:r>
              <a:rPr lang="en-US" dirty="0"/>
              <a:t>Show healthy veg sig</a:t>
            </a:r>
          </a:p>
          <a:p>
            <a:pPr eaLnBrk="1" hangingPunct="1"/>
            <a:r>
              <a:rPr lang="en-US" dirty="0"/>
              <a:t>Comment on chlorophyll absorption</a:t>
            </a:r>
          </a:p>
          <a:p>
            <a:pPr eaLnBrk="1" hangingPunct="1"/>
            <a:r>
              <a:rPr lang="en-US" dirty="0"/>
              <a:t>Red shoulder at NIR</a:t>
            </a:r>
          </a:p>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21</a:t>
            </a:fld>
            <a:endParaRPr lang="en-US"/>
          </a:p>
        </p:txBody>
      </p:sp>
    </p:spTree>
    <p:extLst>
      <p:ext uri="{BB962C8B-B14F-4D97-AF65-F5344CB8AC3E}">
        <p14:creationId xmlns:p14="http://schemas.microsoft.com/office/powerpoint/2010/main" val="388984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22</a:t>
            </a:fld>
            <a:endParaRPr lang="en-US"/>
          </a:p>
        </p:txBody>
      </p:sp>
    </p:spTree>
    <p:extLst>
      <p:ext uri="{BB962C8B-B14F-4D97-AF65-F5344CB8AC3E}">
        <p14:creationId xmlns:p14="http://schemas.microsoft.com/office/powerpoint/2010/main" val="3625579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Arial"/>
                <a:ea typeface="Arial"/>
                <a:cs typeface="Arial"/>
                <a:sym typeface="Arial"/>
              </a:rPr>
              <a:t>Note, this slide is animated.</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Arial"/>
                <a:ea typeface="Arial"/>
                <a:cs typeface="Arial"/>
                <a:sym typeface="Arial"/>
              </a:rPr>
              <a:t>Point - a single coordinate-pair  </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Arial"/>
                <a:ea typeface="Arial"/>
                <a:cs typeface="Arial"/>
                <a:sym typeface="Arial"/>
              </a:rPr>
              <a:t>Wells, weather stations, stream gauges  </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Arial"/>
                <a:ea typeface="Arial"/>
                <a:cs typeface="Arial"/>
                <a:sym typeface="Arial"/>
              </a:rPr>
              <a:t>Line - two end nodes and zero or more vertices  </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Arial"/>
                <a:ea typeface="Arial"/>
                <a:cs typeface="Arial"/>
                <a:sym typeface="Arial"/>
              </a:rPr>
              <a:t>Streams, roads, wind direction vector  </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Arial"/>
                <a:ea typeface="Arial"/>
                <a:cs typeface="Arial"/>
                <a:sym typeface="Arial"/>
              </a:rPr>
              <a:t>Polygon - closed line with the same beginning and ending node  </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Arial"/>
                <a:ea typeface="Arial"/>
                <a:cs typeface="Arial"/>
                <a:sym typeface="Arial"/>
              </a:rPr>
              <a:t>Political boundaries - country, state, town  Natural boundaries - watersheds</a:t>
            </a:r>
          </a:p>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4</a:t>
            </a:fld>
            <a:endParaRPr lang="en-US"/>
          </a:p>
        </p:txBody>
      </p:sp>
    </p:spTree>
    <p:extLst>
      <p:ext uri="{BB962C8B-B14F-4D97-AF65-F5344CB8AC3E}">
        <p14:creationId xmlns:p14="http://schemas.microsoft.com/office/powerpoint/2010/main" val="1883873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23</a:t>
            </a:fld>
            <a:endParaRPr lang="en-US"/>
          </a:p>
        </p:txBody>
      </p:sp>
    </p:spTree>
    <p:extLst>
      <p:ext uri="{BB962C8B-B14F-4D97-AF65-F5344CB8AC3E}">
        <p14:creationId xmlns:p14="http://schemas.microsoft.com/office/powerpoint/2010/main" val="1777411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24</a:t>
            </a:fld>
            <a:endParaRPr lang="en-US"/>
          </a:p>
        </p:txBody>
      </p:sp>
    </p:spTree>
    <p:extLst>
      <p:ext uri="{BB962C8B-B14F-4D97-AF65-F5344CB8AC3E}">
        <p14:creationId xmlns:p14="http://schemas.microsoft.com/office/powerpoint/2010/main" val="3726631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25</a:t>
            </a:fld>
            <a:endParaRPr lang="en-US"/>
          </a:p>
        </p:txBody>
      </p:sp>
    </p:spTree>
    <p:extLst>
      <p:ext uri="{BB962C8B-B14F-4D97-AF65-F5344CB8AC3E}">
        <p14:creationId xmlns:p14="http://schemas.microsoft.com/office/powerpoint/2010/main" val="1439091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26</a:t>
            </a:fld>
            <a:endParaRPr lang="en-US"/>
          </a:p>
        </p:txBody>
      </p:sp>
    </p:spTree>
    <p:extLst>
      <p:ext uri="{BB962C8B-B14F-4D97-AF65-F5344CB8AC3E}">
        <p14:creationId xmlns:p14="http://schemas.microsoft.com/office/powerpoint/2010/main" val="3028098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27</a:t>
            </a:fld>
            <a:endParaRPr lang="en-US"/>
          </a:p>
        </p:txBody>
      </p:sp>
    </p:spTree>
    <p:extLst>
      <p:ext uri="{BB962C8B-B14F-4D97-AF65-F5344CB8AC3E}">
        <p14:creationId xmlns:p14="http://schemas.microsoft.com/office/powerpoint/2010/main" val="2842482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28</a:t>
            </a:fld>
            <a:endParaRPr lang="en-US"/>
          </a:p>
        </p:txBody>
      </p:sp>
    </p:spTree>
    <p:extLst>
      <p:ext uri="{BB962C8B-B14F-4D97-AF65-F5344CB8AC3E}">
        <p14:creationId xmlns:p14="http://schemas.microsoft.com/office/powerpoint/2010/main" val="3668334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A662CB-E36C-42D8-AD5B-08A6D0F5A8B2}" type="slidenum">
              <a:rPr lang="en-US" smtClean="0"/>
              <a:t>29</a:t>
            </a:fld>
            <a:endParaRPr lang="en-US"/>
          </a:p>
        </p:txBody>
      </p:sp>
    </p:spTree>
    <p:extLst>
      <p:ext uri="{BB962C8B-B14F-4D97-AF65-F5344CB8AC3E}">
        <p14:creationId xmlns:p14="http://schemas.microsoft.com/office/powerpoint/2010/main" val="69107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333333"/>
                </a:solidFill>
                <a:highlight>
                  <a:srgbClr val="FFFFFF"/>
                </a:highlight>
                <a:latin typeface="Open Sans"/>
                <a:ea typeface="Open Sans"/>
                <a:cs typeface="Open Sans"/>
                <a:sym typeface="Open Sans"/>
              </a:rPr>
              <a:t>In general CRS can be divided into </a:t>
            </a:r>
            <a:r>
              <a:rPr lang="en-US" sz="1200" b="1" i="0" u="none" strike="noStrike" cap="none" dirty="0">
                <a:solidFill>
                  <a:srgbClr val="333333"/>
                </a:solidFill>
                <a:highlight>
                  <a:srgbClr val="FFFFFF"/>
                </a:highlight>
                <a:latin typeface="Open Sans"/>
                <a:ea typeface="Open Sans"/>
                <a:cs typeface="Open Sans"/>
                <a:sym typeface="Open Sans"/>
              </a:rPr>
              <a:t>projected coordinate reference systems</a:t>
            </a:r>
            <a:r>
              <a:rPr lang="en-US" sz="1200" b="0" i="0" u="none" strike="noStrike" cap="none" dirty="0">
                <a:solidFill>
                  <a:srgbClr val="333333"/>
                </a:solidFill>
                <a:highlight>
                  <a:srgbClr val="FFFFFF"/>
                </a:highlight>
                <a:latin typeface="Open Sans"/>
                <a:ea typeface="Open Sans"/>
                <a:cs typeface="Open Sans"/>
                <a:sym typeface="Open Sans"/>
              </a:rPr>
              <a:t> (also called Cartesian or rectangular coordinate reference systems) and </a:t>
            </a:r>
            <a:r>
              <a:rPr lang="en-US" sz="1200" b="1" i="0" u="none" strike="noStrike" cap="none" dirty="0">
                <a:solidFill>
                  <a:srgbClr val="333333"/>
                </a:solidFill>
                <a:highlight>
                  <a:srgbClr val="FFFFFF"/>
                </a:highlight>
                <a:latin typeface="Open Sans"/>
                <a:ea typeface="Open Sans"/>
                <a:cs typeface="Open Sans"/>
                <a:sym typeface="Open Sans"/>
              </a:rPr>
              <a:t>geographic coordinate reference systems</a:t>
            </a:r>
            <a:r>
              <a:rPr lang="en-US" sz="1200" b="0" i="0" u="none" strike="noStrike" cap="none" dirty="0">
                <a:solidFill>
                  <a:srgbClr val="333333"/>
                </a:solidFill>
                <a:highlight>
                  <a:srgbClr val="FFFFFF"/>
                </a:highlight>
                <a:latin typeface="Open Sans"/>
                <a:ea typeface="Open Sans"/>
                <a:cs typeface="Open Sans"/>
                <a:sym typeface="Open Sans"/>
              </a:rPr>
              <a:t>.</a:t>
            </a: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333333"/>
                </a:solidFill>
                <a:highlight>
                  <a:srgbClr val="FFFFFF"/>
                </a:highlight>
                <a:latin typeface="Open Sans"/>
                <a:ea typeface="Open Sans"/>
                <a:cs typeface="Open Sans"/>
                <a:sym typeface="Open Sans"/>
              </a:rPr>
              <a:t>Source: </a:t>
            </a:r>
            <a:r>
              <a:rPr lang="en-US" sz="1200" b="0" i="0" u="sng" strike="noStrike" cap="none" dirty="0">
                <a:solidFill>
                  <a:schemeClr val="hlink"/>
                </a:solidFill>
                <a:highlight>
                  <a:srgbClr val="FFFFFF"/>
                </a:highlight>
                <a:latin typeface="Open Sans"/>
                <a:ea typeface="Open Sans"/>
                <a:cs typeface="Open Sans"/>
                <a:sym typeface="Open Sans"/>
                <a:hlinkClick r:id="rId3"/>
              </a:rPr>
              <a:t>https://docs.qgis.org/2.8/en/docs/gentle_gis_introduction/coordinate_reference_systems.html#figure-plate-caree-projection</a:t>
            </a:r>
            <a:endParaRPr lang="en-US" sz="1200" b="0" i="0" u="none" strike="noStrike" cap="none" dirty="0">
              <a:solidFill>
                <a:srgbClr val="333333"/>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rgbClr val="333333"/>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333333"/>
                </a:solidFill>
                <a:highlight>
                  <a:srgbClr val="FFFFFF"/>
                </a:highlight>
                <a:latin typeface="Open Sans"/>
                <a:ea typeface="Open Sans"/>
                <a:cs typeface="Open Sans"/>
                <a:sym typeface="Open Sans"/>
              </a:rPr>
              <a:t>A geographic coordinate system uses a three-dimensional spherical surface to define locations on the earth. It includes an angular unit of measure, a prime meridian, and a datum (based on a spheroid). In a geographic coordinate system, a point is referenced by its longitude and latitude values. Longitude and latitude are angles measured from the earth's center to a point on the earth's surface. The angles often are measured in degrees (or in grads).</a:t>
            </a:r>
            <a:br>
              <a:rPr lang="en-US" sz="1200" b="0" i="0" u="none" strike="noStrike" cap="none" dirty="0">
                <a:solidFill>
                  <a:srgbClr val="333333"/>
                </a:solidFill>
                <a:highlight>
                  <a:srgbClr val="FFFFFF"/>
                </a:highlight>
                <a:latin typeface="Open Sans"/>
                <a:ea typeface="Open Sans"/>
                <a:cs typeface="Open Sans"/>
                <a:sym typeface="Open Sans"/>
              </a:rPr>
            </a:br>
            <a:br>
              <a:rPr lang="en-US" sz="1200" b="0" i="0" u="none" strike="noStrike" cap="none" dirty="0">
                <a:solidFill>
                  <a:srgbClr val="333333"/>
                </a:solidFill>
                <a:highlight>
                  <a:srgbClr val="FFFFFF"/>
                </a:highlight>
                <a:latin typeface="Open Sans"/>
                <a:ea typeface="Open Sans"/>
                <a:cs typeface="Open Sans"/>
                <a:sym typeface="Open Sans"/>
              </a:rPr>
            </a:br>
            <a:r>
              <a:rPr lang="en-US" sz="1200" b="0" i="0" u="none" strike="noStrike" cap="none" dirty="0">
                <a:solidFill>
                  <a:srgbClr val="333333"/>
                </a:solidFill>
                <a:highlight>
                  <a:srgbClr val="FFFFFF"/>
                </a:highlight>
                <a:latin typeface="Open Sans"/>
                <a:ea typeface="Open Sans"/>
                <a:cs typeface="Open Sans"/>
                <a:sym typeface="Open Sans"/>
              </a:rPr>
              <a:t>Source: </a:t>
            </a:r>
            <a:r>
              <a:rPr lang="en-US" sz="1200" b="0" i="0" u="sng" strike="noStrike" cap="none" dirty="0">
                <a:solidFill>
                  <a:schemeClr val="hlink"/>
                </a:solidFill>
                <a:highlight>
                  <a:srgbClr val="FFFFFF"/>
                </a:highlight>
                <a:latin typeface="Open Sans"/>
                <a:ea typeface="Open Sans"/>
                <a:cs typeface="Open Sans"/>
                <a:sym typeface="Open Sans"/>
                <a:hlinkClick r:id="rId4"/>
              </a:rPr>
              <a:t>http://desktop.arcgis.com/en/arcmap/10.3/guide-books/map-projections/projection-basics-for-gis-professionals.htm</a:t>
            </a:r>
            <a:endParaRPr lang="en-US" sz="1200" b="0" i="0" u="none" strike="noStrike" cap="none" dirty="0">
              <a:solidFill>
                <a:srgbClr val="333333"/>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rgbClr val="333333"/>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333333"/>
                </a:solidFill>
                <a:highlight>
                  <a:srgbClr val="FFFFFF"/>
                </a:highlight>
                <a:latin typeface="Open Sans"/>
                <a:ea typeface="Open Sans"/>
                <a:cs typeface="Open Sans"/>
                <a:sym typeface="Open Sans"/>
              </a:rPr>
              <a:t>A projected coordinate system is defined on a flat, two-dimensional surface. Unlike a geographic coordinate system, a projected coordinate system has constant lengths, angles, and areas across the two dimensions. A projected coordinate system is always based on a geographic coordinate system that is based on a sphere or spheroid.</a:t>
            </a:r>
            <a:br>
              <a:rPr lang="en-US" sz="1200" b="0" i="0" u="none" strike="noStrike" cap="none" dirty="0">
                <a:solidFill>
                  <a:srgbClr val="333333"/>
                </a:solidFill>
                <a:highlight>
                  <a:srgbClr val="FFFFFF"/>
                </a:highlight>
                <a:latin typeface="Open Sans"/>
                <a:ea typeface="Open Sans"/>
                <a:cs typeface="Open Sans"/>
                <a:sym typeface="Open Sans"/>
              </a:rPr>
            </a:br>
            <a:br>
              <a:rPr lang="en-US" sz="1200" b="0" i="0" u="none" strike="noStrike" cap="none" dirty="0">
                <a:solidFill>
                  <a:srgbClr val="333333"/>
                </a:solidFill>
                <a:highlight>
                  <a:srgbClr val="FFFFFF"/>
                </a:highlight>
                <a:latin typeface="Open Sans"/>
                <a:ea typeface="Open Sans"/>
                <a:cs typeface="Open Sans"/>
                <a:sym typeface="Open Sans"/>
              </a:rPr>
            </a:br>
            <a:r>
              <a:rPr lang="en-US" sz="1200" b="0" i="0" u="none" strike="noStrike" cap="none" dirty="0">
                <a:solidFill>
                  <a:srgbClr val="333333"/>
                </a:solidFill>
                <a:highlight>
                  <a:srgbClr val="FFFFFF"/>
                </a:highlight>
                <a:latin typeface="Open Sans"/>
                <a:ea typeface="Open Sans"/>
                <a:cs typeface="Open Sans"/>
                <a:sym typeface="Open Sans"/>
              </a:rPr>
              <a:t>In a projected coordinate system, locations are identified by </a:t>
            </a:r>
            <a:r>
              <a:rPr lang="en-US" sz="1200" b="0" i="0" u="none" strike="noStrike" cap="none" dirty="0" err="1">
                <a:solidFill>
                  <a:srgbClr val="333333"/>
                </a:solidFill>
                <a:highlight>
                  <a:srgbClr val="FFFFFF"/>
                </a:highlight>
                <a:latin typeface="Open Sans"/>
                <a:ea typeface="Open Sans"/>
                <a:cs typeface="Open Sans"/>
                <a:sym typeface="Open Sans"/>
              </a:rPr>
              <a:t>x,y</a:t>
            </a:r>
            <a:r>
              <a:rPr lang="en-US" sz="1200" b="0" i="0" u="none" strike="noStrike" cap="none" dirty="0">
                <a:solidFill>
                  <a:srgbClr val="333333"/>
                </a:solidFill>
                <a:highlight>
                  <a:srgbClr val="FFFFFF"/>
                </a:highlight>
                <a:latin typeface="Open Sans"/>
                <a:ea typeface="Open Sans"/>
                <a:cs typeface="Open Sans"/>
                <a:sym typeface="Open Sans"/>
              </a:rPr>
              <a:t> coordinates on a grid, with the origin at the center of the grid. Each position has two values that reference it to that central location. One specifies its horizontal position and the other its vertical position.</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rgbClr val="333333"/>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333333"/>
                </a:solidFill>
                <a:highlight>
                  <a:srgbClr val="FFFFFF"/>
                </a:highlight>
                <a:latin typeface="Open Sans"/>
                <a:ea typeface="Open Sans"/>
                <a:cs typeface="Open Sans"/>
                <a:sym typeface="Open Sans"/>
              </a:rPr>
              <a:t>Source: </a:t>
            </a:r>
            <a:r>
              <a:rPr lang="en-US" sz="1200" b="0" i="0" u="sng" strike="noStrike" cap="none" dirty="0">
                <a:solidFill>
                  <a:schemeClr val="hlink"/>
                </a:solidFill>
                <a:highlight>
                  <a:srgbClr val="FFFFFF"/>
                </a:highlight>
                <a:latin typeface="Open Sans"/>
                <a:ea typeface="Open Sans"/>
                <a:cs typeface="Open Sans"/>
                <a:sym typeface="Open Sans"/>
                <a:hlinkClick r:id="rId4"/>
              </a:rPr>
              <a:t>http://desktop.arcgis.com/en/arcmap/10.3/guide-books/map-projections/projection-basics-for-gis-professionals.htm</a:t>
            </a:r>
            <a:endParaRPr lang="en-US" sz="1200" b="0" i="0" u="none" strike="noStrike" cap="none" dirty="0">
              <a:solidFill>
                <a:srgbClr val="333333"/>
              </a:solidFill>
              <a:highlight>
                <a:srgbClr val="FFFFFF"/>
              </a:highlight>
              <a:latin typeface="Open Sans"/>
              <a:ea typeface="Open Sans"/>
              <a:cs typeface="Open Sans"/>
              <a:sym typeface="Open Sans"/>
            </a:endParaRPr>
          </a:p>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5</a:t>
            </a:fld>
            <a:endParaRPr lang="en-US"/>
          </a:p>
        </p:txBody>
      </p:sp>
    </p:spTree>
    <p:extLst>
      <p:ext uri="{BB962C8B-B14F-4D97-AF65-F5344CB8AC3E}">
        <p14:creationId xmlns:p14="http://schemas.microsoft.com/office/powerpoint/2010/main" val="1703502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7</a:t>
            </a:fld>
            <a:endParaRPr lang="en-US"/>
          </a:p>
        </p:txBody>
      </p:sp>
    </p:spTree>
    <p:extLst>
      <p:ext uri="{BB962C8B-B14F-4D97-AF65-F5344CB8AC3E}">
        <p14:creationId xmlns:p14="http://schemas.microsoft.com/office/powerpoint/2010/main" val="1690605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8</a:t>
            </a:fld>
            <a:endParaRPr lang="en-US"/>
          </a:p>
        </p:txBody>
      </p:sp>
    </p:spTree>
    <p:extLst>
      <p:ext uri="{BB962C8B-B14F-4D97-AF65-F5344CB8AC3E}">
        <p14:creationId xmlns:p14="http://schemas.microsoft.com/office/powerpoint/2010/main" val="108662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https://www.epa.gov/heat-islands/climate-change-and-heat-islands</a:t>
            </a:r>
          </a:p>
          <a:p>
            <a:r>
              <a:rPr lang="en-US" dirty="0"/>
              <a:t>Climate change leads to higher temperatures and longer, more severe, and more frequent heat waves. Urban areas already suffering from the heat island effect will bear the brunt of these harsher heat events.</a:t>
            </a:r>
          </a:p>
          <a:p>
            <a:r>
              <a:rPr lang="en-US" b="1" dirty="0"/>
              <a:t>Fig: </a:t>
            </a:r>
            <a:r>
              <a:rPr lang="en-US" dirty="0">
                <a:effectLst/>
              </a:rPr>
              <a:t>Percentage of the land area of the contiguous 48 states with unusually hot daily high and low temperatures during the months of June, July, and August, 1910-2015. Source: </a:t>
            </a:r>
            <a:r>
              <a:rPr lang="en-US" dirty="0">
                <a:effectLst/>
                <a:hlinkClick r:id="rId3"/>
              </a:rPr>
              <a:t>US EPA (2016)</a:t>
            </a:r>
            <a:endParaRPr lang="en-US" dirty="0">
              <a:effectLst/>
            </a:endParaRPr>
          </a:p>
          <a:p>
            <a:r>
              <a:rPr lang="en-US" b="1" dirty="0">
                <a:effectLst/>
              </a:rPr>
              <a:t>--------------</a:t>
            </a:r>
          </a:p>
          <a:p>
            <a:r>
              <a:rPr lang="en-US" b="0" dirty="0">
                <a:effectLst/>
              </a:rPr>
              <a:t>Note causes of UHI: building materials/asphalt, less veg evaporative cooling, anthropogenic heat, </a:t>
            </a:r>
            <a:r>
              <a:rPr lang="en-US" b="0" dirty="0" err="1">
                <a:effectLst/>
              </a:rPr>
              <a:t>etc</a:t>
            </a:r>
            <a:r>
              <a:rPr lang="en-US" b="0" dirty="0">
                <a:effectLst/>
              </a:rPr>
              <a:t>…</a:t>
            </a:r>
            <a:endParaRPr lang="en-US" b="0" dirty="0"/>
          </a:p>
          <a:p>
            <a:endParaRPr lang="en-US" b="1" dirty="0"/>
          </a:p>
          <a:p>
            <a:r>
              <a:rPr lang="en-US" b="1" dirty="0"/>
              <a:t>--------------</a:t>
            </a:r>
          </a:p>
          <a:p>
            <a:r>
              <a:rPr lang="en-US" b="1" dirty="0"/>
              <a:t>68% of the world population projected to live in urban areas by 2050, says UN</a:t>
            </a:r>
          </a:p>
          <a:p>
            <a:r>
              <a:rPr lang="en-US" dirty="0"/>
              <a:t>16 May 2018, New York Today, 55% of the world’s population lives in urban areas, a proportion that is expected to increase to 68% by 2050. Projections show that urbanization, the gradual shift in residence of the human population from rural to urban areas, combined with the overall growth of the world’s population could add another 2.5 billion people to urban areas by 2050, with close to 90% of this increase taking place in Asia and Africa, according to a new United Nations data set launched today.</a:t>
            </a:r>
          </a:p>
          <a:p>
            <a:endParaRPr lang="en-US" dirty="0"/>
          </a:p>
          <a:p>
            <a:r>
              <a:rPr lang="en-US" dirty="0"/>
              <a:t>The </a:t>
            </a:r>
            <a:r>
              <a:rPr lang="en-US" i="1" dirty="0"/>
              <a:t>2018 Revision of World Urbanization Prospects</a:t>
            </a:r>
            <a:r>
              <a:rPr lang="en-US" dirty="0"/>
              <a:t> produced by the Population Division of the UN Department of Economic and Social Affairs (UN DESA) notes that future increases in the size of the world’s urban population are expected to be highly concentrated in just a few countries. Together, India, China and Nigeria will account for 35% of the projected growth of the world’s urban population between 2018 and 2050. By 2050, it is projected that India will have added 416 million urban dwellers, China 255 million and Nigeria 189 million.</a:t>
            </a:r>
          </a:p>
          <a:p>
            <a:endParaRPr lang="en-US" dirty="0"/>
          </a:p>
          <a:p>
            <a:r>
              <a:rPr lang="en-US" dirty="0"/>
              <a:t>The urban population of the world has grown rapidly from 751 million in 1950 to 4.2 billion in 2018. Asia, despite its relatively lower level of urbanization, is home to 54% of the world’s urban population, followed by Europe and Africa with 13% each.</a:t>
            </a:r>
          </a:p>
          <a:p>
            <a:r>
              <a:rPr lang="en-US" dirty="0"/>
              <a:t>Today, the most urbanized regions include Northern America (with 82% of its population living in urban areas in 2018), Latin America and the Caribbean (81%), Europe (74%) and Oceania (68%). The level of urbanization in Asia is now approximating 50%. In contrast, Africa remains mostly rural, with 43% of its population living in urban areas.</a:t>
            </a:r>
          </a:p>
          <a:p>
            <a:endParaRPr lang="en-US" dirty="0"/>
          </a:p>
          <a:p>
            <a:r>
              <a:rPr lang="en-US" dirty="0"/>
              <a:t>https://www.un.org/development/desa/en/news/population/2018-revision-of-world-urbanization-prospects.html</a:t>
            </a:r>
          </a:p>
          <a:p>
            <a:endParaRPr lang="en-US" dirty="0"/>
          </a:p>
          <a:p>
            <a:r>
              <a:rPr lang="en-US" dirty="0"/>
              <a:t>https://population.un.org/wup/Publications/Files/WUP2018-Highlights.pdf</a:t>
            </a:r>
          </a:p>
          <a:p>
            <a:endParaRPr lang="en-US" dirty="0"/>
          </a:p>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9</a:t>
            </a:fld>
            <a:endParaRPr lang="en-US"/>
          </a:p>
        </p:txBody>
      </p:sp>
    </p:spTree>
    <p:extLst>
      <p:ext uri="{BB962C8B-B14F-4D97-AF65-F5344CB8AC3E}">
        <p14:creationId xmlns:p14="http://schemas.microsoft.com/office/powerpoint/2010/main" val="1112186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NYC LST and vegetation Aug 14 2002 (Landsat) during a heatwave</a:t>
            </a:r>
          </a:p>
          <a:p>
            <a:endParaRPr lang="en-US" dirty="0"/>
          </a:p>
          <a:p>
            <a:r>
              <a:rPr lang="en-US" dirty="0"/>
              <a:t>Note inverse relationship between temp &amp; veg (high temp ~ low veg &amp; vice versa)</a:t>
            </a:r>
          </a:p>
          <a:p>
            <a:endParaRPr lang="en-US" dirty="0"/>
          </a:p>
          <a:p>
            <a:r>
              <a:rPr lang="en-US" dirty="0"/>
              <a:t>Urban cooling can also reduce energy demands</a:t>
            </a:r>
          </a:p>
          <a:p>
            <a:endParaRPr lang="en-US" dirty="0"/>
          </a:p>
          <a:p>
            <a:r>
              <a:rPr lang="en-US" dirty="0"/>
              <a:t>https://earthobservatory.nasa.gov/features/GreenRoof/greenroof2.php</a:t>
            </a:r>
          </a:p>
          <a:p>
            <a:r>
              <a:rPr lang="en-US" dirty="0"/>
              <a:t>https://www.epa.gov/heat-islands/climate-change-and-heat-islands#c</a:t>
            </a:r>
          </a:p>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10</a:t>
            </a:fld>
            <a:endParaRPr lang="en-US"/>
          </a:p>
        </p:txBody>
      </p:sp>
    </p:spTree>
    <p:extLst>
      <p:ext uri="{BB962C8B-B14F-4D97-AF65-F5344CB8AC3E}">
        <p14:creationId xmlns:p14="http://schemas.microsoft.com/office/powerpoint/2010/main" val="2880818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kern="1200" dirty="0">
                <a:solidFill>
                  <a:schemeClr val="tx1"/>
                </a:solidFill>
                <a:effectLst/>
                <a:latin typeface="+mn-lt"/>
                <a:ea typeface="+mn-ea"/>
                <a:cs typeface="+mn-cs"/>
              </a:rPr>
              <a:t>From EPA:</a:t>
            </a:r>
          </a:p>
          <a:p>
            <a:r>
              <a:rPr lang="en-US" b="1" dirty="0"/>
              <a:t>Harmful Health Impacts</a:t>
            </a:r>
          </a:p>
          <a:p>
            <a:r>
              <a:rPr lang="en-US" dirty="0"/>
              <a:t>When people are exposed to extreme heat, they can suffer from potentially deadly illnesses, such as heat exhaustion and heat stroke. </a:t>
            </a:r>
            <a:r>
              <a:rPr lang="en-US" u="sng" dirty="0"/>
              <a:t>Older adults, young children, low-income populations, people who work outdoors, and people in poor health are the most vulnerable to these impacts. </a:t>
            </a:r>
            <a:r>
              <a:rPr lang="en-US" dirty="0"/>
              <a:t>Many people die from extreme heat. Between 1979 and 2010, heat was recorded as the underlying or contributing cause of death for nearly 8,000 Americans, peaking in 2006, a year of widespread heat waves and the second-hottest year on record in the contiguous 48 states. </a:t>
            </a:r>
            <a:r>
              <a:rPr lang="en-US" baseline="30000" dirty="0">
                <a:hlinkClick r:id="rId3"/>
              </a:rPr>
              <a:t>1</a:t>
            </a:r>
            <a:r>
              <a:rPr lang="en-US" dirty="0"/>
              <a:t> The actual number of heat-related deaths may be much higher since the cause of death may not be reported as "heat-related" on death certificates.</a:t>
            </a:r>
          </a:p>
          <a:p>
            <a:endParaRPr lang="en-US" dirty="0"/>
          </a:p>
          <a:p>
            <a:r>
              <a:rPr lang="en-US" dirty="0"/>
              <a:t>https://www.epa.gov/heat-islands/climate-change-and-heat-islands#c</a:t>
            </a:r>
          </a:p>
          <a:p>
            <a:endParaRPr lang="en-US" dirty="0"/>
          </a:p>
          <a:p>
            <a:r>
              <a:rPr lang="en-US" dirty="0"/>
              <a:t>----------------------------------------------------------</a:t>
            </a:r>
          </a:p>
          <a:p>
            <a:r>
              <a:rPr lang="en-US" dirty="0"/>
              <a:t>https://www.fs.fed.us/nrs/pubs/jrnl/2017/nrs_2017_grove_001.pdf</a:t>
            </a:r>
          </a:p>
          <a:p>
            <a:endParaRPr lang="en-US" dirty="0"/>
          </a:p>
          <a:p>
            <a:r>
              <a:rPr lang="en-US" dirty="0"/>
              <a:t>From article (</a:t>
            </a:r>
            <a:r>
              <a:rPr lang="en-US" dirty="0" err="1"/>
              <a:t>pg</a:t>
            </a:r>
            <a:r>
              <a:rPr lang="en-US" dirty="0"/>
              <a:t> 528):</a:t>
            </a:r>
          </a:p>
          <a:p>
            <a:r>
              <a:rPr lang="en-US" sz="1200" kern="1200" dirty="0">
                <a:solidFill>
                  <a:schemeClr val="tx1"/>
                </a:solidFill>
                <a:effectLst/>
                <a:latin typeface="+mn-lt"/>
                <a:ea typeface="+mn-ea"/>
                <a:cs typeface="+mn-cs"/>
              </a:rPr>
              <a:t>In 1937, the Federal Home Owners’ Loan Corporation (HOLC) was charged with refinancing homes in danger of foreclosure. The HOLC assigned a security grade to each neighborhood based on the perceived risk of default, using criteria that included occupation of residents, annual income, pre-dominant nationality, percentage of “negro families,” percentage of families on relief, and “threat of infiltration of foreign born, negro or lower grade population” (Grove et al. 2015, 138–39). The neighbor-hoods deemed at highest risk were labeled hazardous and mapped in red—hence the term “redlining” (Figure 3). The effect of these various policies, programs, laws, and practices has been to segregate African Americans into areas of West and East Baltimore and some sections of South Baltimore, institutionalizing a racially based legacy of disinvestment characterized by over-crowding, poor housing quality, encroachment of industrial uses, and noise from nearby businesses.</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529:</a:t>
            </a:r>
          </a:p>
          <a:p>
            <a:r>
              <a:rPr lang="en-US" sz="1200" kern="1200" dirty="0">
                <a:solidFill>
                  <a:schemeClr val="tx1"/>
                </a:solidFill>
                <a:effectLst/>
                <a:latin typeface="+mn-lt"/>
                <a:ea typeface="+mn-ea"/>
                <a:cs typeface="+mn-cs"/>
              </a:rPr>
              <a:t>The concentration of vacant lots and abandoned buildings and the absence of trees in neighborhoods reflect the HOLC’s redlining (Grove et al. 2015; Figure 5). The absence of trees produces collateral social and environmental </a:t>
            </a:r>
            <a:r>
              <a:rPr lang="en-US" sz="1200" kern="1200" dirty="0" err="1">
                <a:solidFill>
                  <a:schemeClr val="tx1"/>
                </a:solidFill>
                <a:effectLst/>
                <a:latin typeface="+mn-lt"/>
                <a:ea typeface="+mn-ea"/>
                <a:cs typeface="+mn-cs"/>
              </a:rPr>
              <a:t>disamenities</a:t>
            </a:r>
            <a:r>
              <a:rPr lang="en-US" sz="1200" kern="1200" dirty="0">
                <a:solidFill>
                  <a:schemeClr val="tx1"/>
                </a:solidFill>
                <a:effectLst/>
                <a:latin typeface="+mn-lt"/>
                <a:ea typeface="+mn-ea"/>
                <a:cs typeface="+mn-cs"/>
              </a:rPr>
              <a:t>, including higher levels of crime and higher temperatures and vulnerability to heat waves </a:t>
            </a:r>
            <a:r>
              <a:rPr lang="da-DK" sz="1200" kern="1200" dirty="0">
                <a:solidFill>
                  <a:schemeClr val="tx1"/>
                </a:solidFill>
                <a:effectLst/>
                <a:latin typeface="+mn-lt"/>
                <a:ea typeface="+mn-ea"/>
                <a:cs typeface="+mn-cs"/>
              </a:rPr>
              <a:t>(Huang et al. 2011; Huang and Cadenasso 2016).</a:t>
            </a:r>
          </a:p>
          <a:p>
            <a:endParaRPr lang="da-DK"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11</a:t>
            </a:fld>
            <a:endParaRPr lang="en-US"/>
          </a:p>
        </p:txBody>
      </p:sp>
    </p:spTree>
    <p:extLst>
      <p:ext uri="{BB962C8B-B14F-4D97-AF65-F5344CB8AC3E}">
        <p14:creationId xmlns:p14="http://schemas.microsoft.com/office/powerpoint/2010/main" val="1009260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662CB-E36C-42D8-AD5B-08A6D0F5A8B2}" type="slidenum">
              <a:rPr lang="en-US" smtClean="0"/>
              <a:t>12</a:t>
            </a:fld>
            <a:endParaRPr lang="en-US"/>
          </a:p>
        </p:txBody>
      </p:sp>
    </p:spTree>
    <p:extLst>
      <p:ext uri="{BB962C8B-B14F-4D97-AF65-F5344CB8AC3E}">
        <p14:creationId xmlns:p14="http://schemas.microsoft.com/office/powerpoint/2010/main" val="172429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FD86718-0DB0-4A42-8DC2-42AF3087A79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342761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D86718-0DB0-4A42-8DC2-42AF3087A79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156275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D86718-0DB0-4A42-8DC2-42AF3087A79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3931979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D86718-0DB0-4A42-8DC2-42AF3087A79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167550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D86718-0DB0-4A42-8DC2-42AF3087A79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37220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D86718-0DB0-4A42-8DC2-42AF3087A79F}" type="datetimeFigureOut">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1999091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D86718-0DB0-4A42-8DC2-42AF3087A79F}" type="datetimeFigureOut">
              <a:rPr lang="en-US" smtClean="0"/>
              <a:t>8/25/2019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1253905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D86718-0DB0-4A42-8DC2-42AF3087A79F}" type="datetimeFigureOut">
              <a:rPr lang="en-US" smtClean="0"/>
              <a:t>8/25/2019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2050192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86718-0DB0-4A42-8DC2-42AF3087A79F}" type="datetimeFigureOut">
              <a:rPr lang="en-US" smtClean="0"/>
              <a:t>8/25/2019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3804295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D86718-0DB0-4A42-8DC2-42AF3087A79F}" type="datetimeFigureOut">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70863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D86718-0DB0-4A42-8DC2-42AF3087A79F}" type="datetimeFigureOut">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0F863-60E0-9743-9579-64A967990514}" type="slidenum">
              <a:rPr lang="en-US" smtClean="0"/>
              <a:t>‹#›</a:t>
            </a:fld>
            <a:endParaRPr lang="en-US"/>
          </a:p>
        </p:txBody>
      </p:sp>
    </p:spTree>
    <p:extLst>
      <p:ext uri="{BB962C8B-B14F-4D97-AF65-F5344CB8AC3E}">
        <p14:creationId xmlns:p14="http://schemas.microsoft.com/office/powerpoint/2010/main" val="622880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D86718-0DB0-4A42-8DC2-42AF3087A79F}" type="datetimeFigureOut">
              <a:rPr lang="en-US" smtClean="0"/>
              <a:t>8/25/2019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0F863-60E0-9743-9579-64A967990514}" type="slidenum">
              <a:rPr lang="en-US" smtClean="0"/>
              <a:t>‹#›</a:t>
            </a:fld>
            <a:endParaRPr lang="en-US"/>
          </a:p>
        </p:txBody>
      </p:sp>
    </p:spTree>
    <p:extLst>
      <p:ext uri="{BB962C8B-B14F-4D97-AF65-F5344CB8AC3E}">
        <p14:creationId xmlns:p14="http://schemas.microsoft.com/office/powerpoint/2010/main" val="1222337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mailto:tc.Chakraborty@yale.edu" TargetMode="External"/><Relationship Id="rId4" Type="http://schemas.openxmlformats.org/officeDocument/2006/relationships/hyperlink" Target="mailto:natalie.schultz@yale.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hyperlink" Target="http://desktop.arcgis.com/en/arcmap/10.3/guide-books/map-projections/state-plane-coordinate-system.htm" TargetMode="External"/><Relationship Id="rId3" Type="http://schemas.openxmlformats.org/officeDocument/2006/relationships/image" Target="../media/image2.png"/><Relationship Id="rId7" Type="http://schemas.openxmlformats.org/officeDocument/2006/relationships/hyperlink" Target="http://desktop.arcgis.com/en/arcmap/10.3/guide-books/map-projections/universal-transverse-mercator.ht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World_Geodetic_System" TargetMode="External"/><Relationship Id="rId5"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1524000" y="594549"/>
            <a:ext cx="9144000" cy="1865953"/>
          </a:xfrm>
        </p:spPr>
        <p:txBody>
          <a:bodyPr>
            <a:noAutofit/>
          </a:bodyPr>
          <a:lstStyle/>
          <a:p>
            <a:br>
              <a:rPr lang="en-US" dirty="0">
                <a:solidFill>
                  <a:schemeClr val="bg1"/>
                </a:solidFill>
                <a:latin typeface="Georgia"/>
                <a:cs typeface="Georgia"/>
              </a:rPr>
            </a:br>
            <a:br>
              <a:rPr lang="en-US" dirty="0">
                <a:solidFill>
                  <a:schemeClr val="bg1"/>
                </a:solidFill>
                <a:latin typeface="Georgia"/>
                <a:cs typeface="Georgia"/>
              </a:rPr>
            </a:br>
            <a:r>
              <a:rPr lang="en-US" dirty="0">
                <a:solidFill>
                  <a:schemeClr val="bg1"/>
                </a:solidFill>
                <a:latin typeface="Georgia"/>
                <a:cs typeface="Georgia"/>
              </a:rPr>
              <a:t>Urban MODS 2019</a:t>
            </a:r>
            <a:br>
              <a:rPr lang="en-US" dirty="0">
                <a:solidFill>
                  <a:schemeClr val="bg1"/>
                </a:solidFill>
                <a:latin typeface="Georgia"/>
                <a:cs typeface="Georgia"/>
              </a:rPr>
            </a:br>
            <a:r>
              <a:rPr lang="en-US" dirty="0">
                <a:solidFill>
                  <a:schemeClr val="bg1"/>
                </a:solidFill>
                <a:latin typeface="Georgia"/>
                <a:cs typeface="Georgia"/>
              </a:rPr>
              <a:t>GIS Workshop</a:t>
            </a:r>
            <a:br>
              <a:rPr lang="en-US" dirty="0">
                <a:solidFill>
                  <a:schemeClr val="bg1"/>
                </a:solidFill>
                <a:latin typeface="Georgia"/>
                <a:cs typeface="Georgia"/>
              </a:rPr>
            </a:br>
            <a:br>
              <a:rPr lang="en-US" dirty="0">
                <a:solidFill>
                  <a:schemeClr val="bg1"/>
                </a:solidFill>
                <a:latin typeface="Georgia"/>
                <a:cs typeface="Georgia"/>
              </a:rPr>
            </a:br>
            <a:endParaRPr lang="en-US" dirty="0">
              <a:solidFill>
                <a:schemeClr val="bg1"/>
              </a:solidFill>
              <a:latin typeface="Georgia"/>
              <a:cs typeface="Georgia"/>
            </a:endParaRPr>
          </a:p>
        </p:txBody>
      </p:sp>
      <p:sp>
        <p:nvSpPr>
          <p:cNvPr id="5" name="Subtitle 2"/>
          <p:cNvSpPr>
            <a:spLocks noGrp="1"/>
          </p:cNvSpPr>
          <p:nvPr>
            <p:ph type="subTitle" idx="1"/>
          </p:nvPr>
        </p:nvSpPr>
        <p:spPr>
          <a:xfrm>
            <a:off x="1699684" y="3366343"/>
            <a:ext cx="9417495" cy="1449493"/>
          </a:xfrm>
        </p:spPr>
        <p:txBody>
          <a:bodyPr numCol="2">
            <a:normAutofit/>
          </a:bodyPr>
          <a:lstStyle/>
          <a:p>
            <a:pPr algn="l">
              <a:lnSpc>
                <a:spcPct val="80000"/>
              </a:lnSpc>
            </a:pPr>
            <a:r>
              <a:rPr lang="en-US" sz="2000" dirty="0">
                <a:solidFill>
                  <a:schemeClr val="bg1"/>
                </a:solidFill>
                <a:latin typeface="Open Sans" panose="020B0604020202020204" charset="0"/>
                <a:ea typeface="Open Sans" panose="020B0604020202020204" charset="0"/>
                <a:cs typeface="Open Sans" panose="020B0604020202020204" charset="0"/>
              </a:rPr>
              <a:t>Natalie Schultz, PhD</a:t>
            </a:r>
          </a:p>
          <a:p>
            <a:pPr algn="l">
              <a:lnSpc>
                <a:spcPct val="80000"/>
              </a:lnSpc>
            </a:pPr>
            <a:r>
              <a:rPr lang="en-US" sz="2000" i="1" dirty="0">
                <a:solidFill>
                  <a:schemeClr val="bg1"/>
                </a:solidFill>
                <a:latin typeface="Open Sans" panose="020B0604020202020204" charset="0"/>
                <a:ea typeface="Open Sans" panose="020B0604020202020204" charset="0"/>
                <a:cs typeface="Open Sans" panose="020B0604020202020204" charset="0"/>
              </a:rPr>
              <a:t>Associate Research Scientist</a:t>
            </a:r>
          </a:p>
          <a:p>
            <a:pPr algn="l">
              <a:lnSpc>
                <a:spcPct val="80000"/>
              </a:lnSpc>
            </a:pPr>
            <a:r>
              <a:rPr lang="en-US" sz="2000" dirty="0">
                <a:solidFill>
                  <a:schemeClr val="bg1"/>
                </a:solidFill>
                <a:latin typeface="Open Sans" panose="020B0604020202020204" charset="0"/>
                <a:ea typeface="Open Sans" panose="020B0604020202020204" charset="0"/>
                <a:cs typeface="Open Sans" panose="020B0604020202020204" charset="0"/>
              </a:rPr>
              <a:t>Forestry &amp; Environmental Studies</a:t>
            </a:r>
          </a:p>
          <a:p>
            <a:pPr algn="l">
              <a:lnSpc>
                <a:spcPct val="80000"/>
              </a:lnSpc>
            </a:pPr>
            <a:r>
              <a:rPr lang="en-US" sz="2000" dirty="0">
                <a:solidFill>
                  <a:schemeClr val="bg1"/>
                </a:solidFill>
                <a:latin typeface="Open Sans" panose="020B0604020202020204" charset="0"/>
                <a:ea typeface="Open Sans" panose="020B0604020202020204" charset="0"/>
                <a:cs typeface="Open Sans" panose="020B0604020202020204" charset="0"/>
              </a:rPr>
              <a:t>Yale Center for Earth Observation</a:t>
            </a:r>
          </a:p>
          <a:p>
            <a:pPr algn="l">
              <a:lnSpc>
                <a:spcPct val="80000"/>
              </a:lnSpc>
            </a:pPr>
            <a:r>
              <a:rPr lang="en-US" sz="2000" dirty="0">
                <a:solidFill>
                  <a:schemeClr val="bg1"/>
                </a:solidFill>
                <a:latin typeface="Open Sans" panose="020B0604020202020204" charset="0"/>
                <a:ea typeface="Open Sans" panose="020B0604020202020204" charset="0"/>
                <a:cs typeface="Open Sans" panose="020B0604020202020204" charset="0"/>
              </a:rPr>
              <a:t>	TC</a:t>
            </a:r>
          </a:p>
          <a:p>
            <a:pPr algn="l">
              <a:lnSpc>
                <a:spcPct val="80000"/>
              </a:lnSpc>
            </a:pPr>
            <a:r>
              <a:rPr lang="en-US" sz="2000" i="1" dirty="0">
                <a:solidFill>
                  <a:schemeClr val="bg1"/>
                </a:solidFill>
                <a:latin typeface="Open Sans" panose="020B0604020202020204" charset="0"/>
                <a:ea typeface="Open Sans" panose="020B0604020202020204" charset="0"/>
                <a:cs typeface="Open Sans" panose="020B0604020202020204" charset="0"/>
              </a:rPr>
              <a:t>	PhD Candidate</a:t>
            </a:r>
          </a:p>
          <a:p>
            <a:pPr algn="l">
              <a:lnSpc>
                <a:spcPct val="80000"/>
              </a:lnSpc>
            </a:pPr>
            <a:r>
              <a:rPr lang="en-US" sz="2000" dirty="0">
                <a:solidFill>
                  <a:schemeClr val="bg1"/>
                </a:solidFill>
                <a:latin typeface="Open Sans" panose="020B0604020202020204" charset="0"/>
                <a:ea typeface="Open Sans" panose="020B0604020202020204" charset="0"/>
                <a:cs typeface="Open Sans" panose="020B0604020202020204" charset="0"/>
              </a:rPr>
              <a:t>	Forestry &amp; Environmental Studies                                                                                       </a:t>
            </a:r>
          </a:p>
          <a:p>
            <a:pPr algn="l">
              <a:lnSpc>
                <a:spcPct val="80000"/>
              </a:lnSpc>
            </a:pPr>
            <a:r>
              <a:rPr lang="en-US" sz="2000" dirty="0">
                <a:solidFill>
                  <a:schemeClr val="bg1"/>
                </a:solidFill>
                <a:latin typeface="Open Sans" panose="020B0604020202020204" charset="0"/>
                <a:ea typeface="Open Sans" panose="020B0604020202020204" charset="0"/>
                <a:cs typeface="Open Sans" panose="020B0604020202020204" charset="0"/>
              </a:rPr>
              <a:t>                   </a:t>
            </a:r>
          </a:p>
        </p:txBody>
      </p:sp>
    </p:spTree>
    <p:extLst>
      <p:ext uri="{BB962C8B-B14F-4D97-AF65-F5344CB8AC3E}">
        <p14:creationId xmlns:p14="http://schemas.microsoft.com/office/powerpoint/2010/main" val="1466587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C6B6480-5BCA-4CF8-B786-F9AA9B63FAEA}"/>
              </a:ext>
            </a:extLst>
          </p:cNvPr>
          <p:cNvGrpSpPr>
            <a:grpSpLocks noChangeAspect="1"/>
          </p:cNvGrpSpPr>
          <p:nvPr/>
        </p:nvGrpSpPr>
        <p:grpSpPr>
          <a:xfrm>
            <a:off x="446179" y="2039124"/>
            <a:ext cx="7400959" cy="3657600"/>
            <a:chOff x="136341" y="1880427"/>
            <a:chExt cx="6100566" cy="3014938"/>
          </a:xfrm>
        </p:grpSpPr>
        <p:pic>
          <p:nvPicPr>
            <p:cNvPr id="3" name="Picture 2">
              <a:extLst>
                <a:ext uri="{FF2B5EF4-FFF2-40B4-BE49-F238E27FC236}">
                  <a16:creationId xmlns:a16="http://schemas.microsoft.com/office/drawing/2014/main" id="{EF27454D-8B22-44C4-AA13-BBF0B903D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41" y="1880427"/>
              <a:ext cx="3014938" cy="3014938"/>
            </a:xfrm>
            <a:prstGeom prst="rect">
              <a:avLst/>
            </a:prstGeom>
          </p:spPr>
        </p:pic>
        <p:pic>
          <p:nvPicPr>
            <p:cNvPr id="5" name="Picture 4">
              <a:extLst>
                <a:ext uri="{FF2B5EF4-FFF2-40B4-BE49-F238E27FC236}">
                  <a16:creationId xmlns:a16="http://schemas.microsoft.com/office/drawing/2014/main" id="{D3F636B3-9FF8-461E-86C1-A7741E898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1969" y="1880427"/>
              <a:ext cx="3014938" cy="3014938"/>
            </a:xfrm>
            <a:prstGeom prst="rect">
              <a:avLst/>
            </a:prstGeom>
          </p:spPr>
        </p:pic>
      </p:grpSp>
      <p:sp>
        <p:nvSpPr>
          <p:cNvPr id="6" name="Title 1">
            <a:extLst>
              <a:ext uri="{FF2B5EF4-FFF2-40B4-BE49-F238E27FC236}">
                <a16:creationId xmlns:a16="http://schemas.microsoft.com/office/drawing/2014/main" id="{1CB8D101-579A-4372-BF1B-C7B582AF98C1}"/>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Urban heat mitigation strategies</a:t>
            </a:r>
          </a:p>
        </p:txBody>
      </p:sp>
      <p:sp>
        <p:nvSpPr>
          <p:cNvPr id="7" name="TextBox 6">
            <a:extLst>
              <a:ext uri="{FF2B5EF4-FFF2-40B4-BE49-F238E27FC236}">
                <a16:creationId xmlns:a16="http://schemas.microsoft.com/office/drawing/2014/main" id="{6B8E52AB-DB7A-4963-88C1-7859E69C3C9E}"/>
              </a:ext>
            </a:extLst>
          </p:cNvPr>
          <p:cNvSpPr txBox="1"/>
          <p:nvPr/>
        </p:nvSpPr>
        <p:spPr>
          <a:xfrm>
            <a:off x="392964" y="5696724"/>
            <a:ext cx="1178894" cy="307777"/>
          </a:xfrm>
          <a:prstGeom prst="rect">
            <a:avLst/>
          </a:prstGeom>
          <a:noFill/>
        </p:spPr>
        <p:txBody>
          <a:bodyPr wrap="square" rtlCol="0">
            <a:spAutoFit/>
          </a:bodyPr>
          <a:lstStyle/>
          <a:p>
            <a:r>
              <a:rPr lang="en-US" sz="1400" i="1" dirty="0">
                <a:solidFill>
                  <a:schemeClr val="bg1">
                    <a:lumMod val="50000"/>
                  </a:schemeClr>
                </a:solidFill>
              </a:rPr>
              <a:t>Source: NASA</a:t>
            </a:r>
          </a:p>
        </p:txBody>
      </p:sp>
      <p:sp>
        <p:nvSpPr>
          <p:cNvPr id="12" name="Rectangle 11">
            <a:extLst>
              <a:ext uri="{FF2B5EF4-FFF2-40B4-BE49-F238E27FC236}">
                <a16:creationId xmlns:a16="http://schemas.microsoft.com/office/drawing/2014/main" id="{92D13F97-9B4F-4C9B-86D7-ED10A05D0969}"/>
              </a:ext>
            </a:extLst>
          </p:cNvPr>
          <p:cNvSpPr/>
          <p:nvPr/>
        </p:nvSpPr>
        <p:spPr>
          <a:xfrm>
            <a:off x="392964" y="1406396"/>
            <a:ext cx="6153781" cy="369332"/>
          </a:xfrm>
          <a:prstGeom prst="rect">
            <a:avLst/>
          </a:prstGeom>
        </p:spPr>
        <p:txBody>
          <a:bodyPr wrap="square">
            <a:spAutoFit/>
          </a:bodyPr>
          <a:lstStyle/>
          <a:p>
            <a:pPr marL="114300" lvl="1" indent="-114300" defTabSz="622300">
              <a:lnSpc>
                <a:spcPct val="90000"/>
              </a:lnSpc>
              <a:spcBef>
                <a:spcPct val="0"/>
              </a:spcBef>
              <a:spcAft>
                <a:spcPct val="15000"/>
              </a:spcAft>
              <a:buChar char="•"/>
            </a:pPr>
            <a:r>
              <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Vegetation effective at reducing local temperatures</a:t>
            </a:r>
          </a:p>
        </p:txBody>
      </p:sp>
      <p:sp>
        <p:nvSpPr>
          <p:cNvPr id="13" name="Rectangle 12">
            <a:extLst>
              <a:ext uri="{FF2B5EF4-FFF2-40B4-BE49-F238E27FC236}">
                <a16:creationId xmlns:a16="http://schemas.microsoft.com/office/drawing/2014/main" id="{91F91C74-F10D-4CE8-B828-4BB7DB836431}"/>
              </a:ext>
            </a:extLst>
          </p:cNvPr>
          <p:cNvSpPr/>
          <p:nvPr/>
        </p:nvSpPr>
        <p:spPr>
          <a:xfrm>
            <a:off x="8933662" y="2520900"/>
            <a:ext cx="2772170" cy="2308324"/>
          </a:xfrm>
          <a:prstGeom prst="rect">
            <a:avLst/>
          </a:prstGeom>
        </p:spPr>
        <p:txBody>
          <a:bodyPr wrap="square">
            <a:spAutoFit/>
          </a:bodyPr>
          <a:lstStyle/>
          <a:p>
            <a:pPr marL="114300" lvl="1" indent="-114300" defTabSz="622300">
              <a:lnSpc>
                <a:spcPct val="90000"/>
              </a:lnSpc>
              <a:spcBef>
                <a:spcPct val="0"/>
              </a:spcBef>
              <a:spcAft>
                <a:spcPct val="15000"/>
              </a:spcAft>
              <a:buChar char="•"/>
            </a:pPr>
            <a:r>
              <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Tree planting</a:t>
            </a:r>
          </a:p>
          <a:p>
            <a:pPr marL="114300" lvl="1" indent="-114300" defTabSz="622300">
              <a:lnSpc>
                <a:spcPct val="90000"/>
              </a:lnSpc>
              <a:spcBef>
                <a:spcPct val="0"/>
              </a:spcBef>
              <a:spcAft>
                <a:spcPct val="15000"/>
              </a:spcAft>
              <a:buChar char="•"/>
            </a:pPr>
            <a:endPar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endParaRPr>
          </a:p>
          <a:p>
            <a:pPr marL="114300" lvl="1" indent="-114300" defTabSz="622300">
              <a:lnSpc>
                <a:spcPct val="90000"/>
              </a:lnSpc>
              <a:spcBef>
                <a:spcPct val="0"/>
              </a:spcBef>
              <a:spcAft>
                <a:spcPct val="15000"/>
              </a:spcAft>
              <a:buChar char="•"/>
            </a:pPr>
            <a:r>
              <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Green roofs</a:t>
            </a:r>
          </a:p>
          <a:p>
            <a:pPr marL="114300" lvl="1" indent="-114300" defTabSz="622300">
              <a:lnSpc>
                <a:spcPct val="90000"/>
              </a:lnSpc>
              <a:spcBef>
                <a:spcPct val="0"/>
              </a:spcBef>
              <a:spcAft>
                <a:spcPct val="15000"/>
              </a:spcAft>
              <a:buChar char="•"/>
            </a:pPr>
            <a:endPar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endParaRPr>
          </a:p>
          <a:p>
            <a:pPr marL="114300" lvl="1" indent="-114300" defTabSz="622300">
              <a:lnSpc>
                <a:spcPct val="90000"/>
              </a:lnSpc>
              <a:spcBef>
                <a:spcPct val="0"/>
              </a:spcBef>
              <a:spcAft>
                <a:spcPct val="15000"/>
              </a:spcAft>
              <a:buChar char="•"/>
            </a:pPr>
            <a:r>
              <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Cool roofs</a:t>
            </a:r>
          </a:p>
          <a:p>
            <a:pPr marL="114300" lvl="1" indent="-114300" defTabSz="622300">
              <a:lnSpc>
                <a:spcPct val="90000"/>
              </a:lnSpc>
              <a:spcBef>
                <a:spcPct val="0"/>
              </a:spcBef>
              <a:spcAft>
                <a:spcPct val="15000"/>
              </a:spcAft>
              <a:buChar char="•"/>
            </a:pPr>
            <a:endPar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endParaRPr>
          </a:p>
          <a:p>
            <a:pPr marL="114300" lvl="1" indent="-114300" defTabSz="622300">
              <a:lnSpc>
                <a:spcPct val="90000"/>
              </a:lnSpc>
              <a:spcBef>
                <a:spcPct val="0"/>
              </a:spcBef>
              <a:spcAft>
                <a:spcPct val="15000"/>
              </a:spcAft>
              <a:buChar char="•"/>
            </a:pPr>
            <a:r>
              <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Cool pavements</a:t>
            </a:r>
          </a:p>
        </p:txBody>
      </p:sp>
    </p:spTree>
    <p:extLst>
      <p:ext uri="{BB962C8B-B14F-4D97-AF65-F5344CB8AC3E}">
        <p14:creationId xmlns:p14="http://schemas.microsoft.com/office/powerpoint/2010/main" val="4150428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42D36D-24D9-466F-91C9-64BFA234210A}"/>
              </a:ext>
            </a:extLst>
          </p:cNvPr>
          <p:cNvPicPr>
            <a:picLocks noChangeAspect="1"/>
          </p:cNvPicPr>
          <p:nvPr/>
        </p:nvPicPr>
        <p:blipFill>
          <a:blip r:embed="rId4"/>
          <a:stretch>
            <a:fillRect/>
          </a:stretch>
        </p:blipFill>
        <p:spPr>
          <a:xfrm>
            <a:off x="2684397" y="1065422"/>
            <a:ext cx="6762750" cy="5286375"/>
          </a:xfrm>
          <a:prstGeom prst="rect">
            <a:avLst/>
          </a:prstGeom>
        </p:spPr>
      </p:pic>
      <p:sp>
        <p:nvSpPr>
          <p:cNvPr id="6" name="Title 1">
            <a:extLst>
              <a:ext uri="{FF2B5EF4-FFF2-40B4-BE49-F238E27FC236}">
                <a16:creationId xmlns:a16="http://schemas.microsoft.com/office/drawing/2014/main" id="{1CB8D101-579A-4372-BF1B-C7B582AF98C1}"/>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Urban environmental disparities</a:t>
            </a:r>
          </a:p>
        </p:txBody>
      </p:sp>
      <p:sp>
        <p:nvSpPr>
          <p:cNvPr id="7" name="TextBox 6">
            <a:extLst>
              <a:ext uri="{FF2B5EF4-FFF2-40B4-BE49-F238E27FC236}">
                <a16:creationId xmlns:a16="http://schemas.microsoft.com/office/drawing/2014/main" id="{6B8E52AB-DB7A-4963-88C1-7859E69C3C9E}"/>
              </a:ext>
            </a:extLst>
          </p:cNvPr>
          <p:cNvSpPr txBox="1"/>
          <p:nvPr/>
        </p:nvSpPr>
        <p:spPr>
          <a:xfrm>
            <a:off x="10232213" y="5667769"/>
            <a:ext cx="1899332" cy="738664"/>
          </a:xfrm>
          <a:prstGeom prst="rect">
            <a:avLst/>
          </a:prstGeom>
          <a:noFill/>
        </p:spPr>
        <p:txBody>
          <a:bodyPr wrap="square" rtlCol="0">
            <a:spAutoFit/>
          </a:bodyPr>
          <a:lstStyle/>
          <a:p>
            <a:r>
              <a:rPr lang="en-US" sz="1400" i="1" dirty="0">
                <a:solidFill>
                  <a:schemeClr val="bg1">
                    <a:lumMod val="50000"/>
                  </a:schemeClr>
                </a:solidFill>
              </a:rPr>
              <a:t>Grove, M., et al. 2018</a:t>
            </a:r>
          </a:p>
          <a:p>
            <a:r>
              <a:rPr lang="en-US" sz="1400" i="1" dirty="0">
                <a:solidFill>
                  <a:schemeClr val="bg1">
                    <a:lumMod val="50000"/>
                  </a:schemeClr>
                </a:solidFill>
              </a:rPr>
              <a:t>Annals of Am. Assoc. of Geographers </a:t>
            </a:r>
          </a:p>
        </p:txBody>
      </p:sp>
      <p:sp>
        <p:nvSpPr>
          <p:cNvPr id="8" name="Rectangle 7">
            <a:extLst>
              <a:ext uri="{FF2B5EF4-FFF2-40B4-BE49-F238E27FC236}">
                <a16:creationId xmlns:a16="http://schemas.microsoft.com/office/drawing/2014/main" id="{05D6E19B-5AD8-4D43-BC44-F4A0649A7EF8}"/>
              </a:ext>
            </a:extLst>
          </p:cNvPr>
          <p:cNvSpPr/>
          <p:nvPr/>
        </p:nvSpPr>
        <p:spPr>
          <a:xfrm>
            <a:off x="54158" y="3424233"/>
            <a:ext cx="2772170" cy="646331"/>
          </a:xfrm>
          <a:prstGeom prst="rect">
            <a:avLst/>
          </a:prstGeom>
        </p:spPr>
        <p:txBody>
          <a:bodyPr wrap="square">
            <a:spAutoFit/>
          </a:bodyPr>
          <a:lstStyle/>
          <a:p>
            <a:pPr marL="0" lvl="1" algn="ctr" defTabSz="622300">
              <a:lnSpc>
                <a:spcPct val="90000"/>
              </a:lnSpc>
              <a:spcBef>
                <a:spcPct val="0"/>
              </a:spcBef>
              <a:spcAft>
                <a:spcPct val="15000"/>
              </a:spcAft>
            </a:pPr>
            <a:r>
              <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Legacy of “redlining” in Baltimore</a:t>
            </a:r>
          </a:p>
        </p:txBody>
      </p:sp>
    </p:spTree>
    <p:extLst>
      <p:ext uri="{BB962C8B-B14F-4D97-AF65-F5344CB8AC3E}">
        <p14:creationId xmlns:p14="http://schemas.microsoft.com/office/powerpoint/2010/main" val="274217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5920" y="2591118"/>
            <a:ext cx="1977813" cy="1143000"/>
          </a:xfrm>
        </p:spPr>
        <p:txBody>
          <a:bodyPr>
            <a:normAutofit/>
          </a:bodyPr>
          <a:lstStyle/>
          <a:p>
            <a:pPr algn="l"/>
            <a:r>
              <a:rPr lang="en-US" sz="3200" dirty="0">
                <a:solidFill>
                  <a:schemeClr val="tx2"/>
                </a:solidFill>
                <a:latin typeface="Georgia"/>
                <a:cs typeface="Georgia"/>
              </a:rPr>
              <a:t>Activity</a:t>
            </a:r>
          </a:p>
        </p:txBody>
      </p:sp>
      <p:grpSp>
        <p:nvGrpSpPr>
          <p:cNvPr id="3" name="Group 2">
            <a:extLst>
              <a:ext uri="{FF2B5EF4-FFF2-40B4-BE49-F238E27FC236}">
                <a16:creationId xmlns:a16="http://schemas.microsoft.com/office/drawing/2014/main" id="{A17C5A92-0F9D-4A0F-81FA-1F183B4A8A00}"/>
              </a:ext>
            </a:extLst>
          </p:cNvPr>
          <p:cNvGrpSpPr/>
          <p:nvPr/>
        </p:nvGrpSpPr>
        <p:grpSpPr>
          <a:xfrm>
            <a:off x="5286064" y="1798208"/>
            <a:ext cx="6423335" cy="3261584"/>
            <a:chOff x="0" y="2767550"/>
            <a:chExt cx="6513603" cy="1701000"/>
          </a:xfrm>
        </p:grpSpPr>
        <p:sp>
          <p:nvSpPr>
            <p:cNvPr id="4" name="Rectangle 3">
              <a:extLst>
                <a:ext uri="{FF2B5EF4-FFF2-40B4-BE49-F238E27FC236}">
                  <a16:creationId xmlns:a16="http://schemas.microsoft.com/office/drawing/2014/main" id="{78018B70-086A-4D95-AF44-7F2139574DB5}"/>
                </a:ext>
              </a:extLst>
            </p:cNvPr>
            <p:cNvSpPr/>
            <p:nvPr/>
          </p:nvSpPr>
          <p:spPr>
            <a:xfrm>
              <a:off x="0" y="2767550"/>
              <a:ext cx="6513603" cy="1701000"/>
            </a:xfrm>
            <a:prstGeom prst="rect">
              <a:avLst/>
            </a:prstGeom>
            <a:solidFill>
              <a:sysClr val="window" lastClr="FFFFFF">
                <a:alpha val="90000"/>
                <a:hueOff val="0"/>
                <a:satOff val="0"/>
                <a:lumOff val="0"/>
                <a:alphaOff val="0"/>
              </a:sysClr>
            </a:solidFill>
            <a:ln w="12700" cap="flat" cmpd="sng" algn="ctr">
              <a:solidFill>
                <a:srgbClr val="5B9BD5">
                  <a:hueOff val="-4505695"/>
                  <a:satOff val="-11613"/>
                  <a:lumOff val="-7843"/>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 name="TextBox 4">
              <a:extLst>
                <a:ext uri="{FF2B5EF4-FFF2-40B4-BE49-F238E27FC236}">
                  <a16:creationId xmlns:a16="http://schemas.microsoft.com/office/drawing/2014/main" id="{56F9C522-9192-4655-9339-CF5F79409B26}"/>
                </a:ext>
              </a:extLst>
            </p:cNvPr>
            <p:cNvSpPr txBox="1"/>
            <p:nvPr/>
          </p:nvSpPr>
          <p:spPr>
            <a:xfrm>
              <a:off x="0" y="2767550"/>
              <a:ext cx="6513603" cy="17010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5528" tIns="312420" rIns="505528" bIns="106680" numCol="1" spcCol="1270" anchor="t" anchorCtr="0">
              <a:noAutofit/>
            </a:bodyPr>
            <a:lstStyle/>
            <a:p>
              <a:pPr marL="114300" lvl="1" indent="-114300" algn="l" defTabSz="66675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Explore the relationship between street trees and mobile meteorological measurements</a:t>
              </a:r>
            </a:p>
            <a:p>
              <a:pPr marL="114300" lvl="1" indent="-114300" algn="l" defTabSz="66675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Use satellite-derived products to investigate these patterns at the city-scale</a:t>
              </a:r>
            </a:p>
            <a:p>
              <a:pPr marL="114300" lvl="1" indent="-114300" algn="l" defTabSz="66675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Examine spatial patterns between environmental quality &amp; socioeconomic data</a:t>
              </a:r>
            </a:p>
            <a:p>
              <a:pPr marL="114300" lvl="1" indent="-114300" algn="l" defTabSz="666750">
                <a:lnSpc>
                  <a:spcPct val="90000"/>
                </a:lnSpc>
                <a:spcBef>
                  <a:spcPct val="0"/>
                </a:spcBef>
                <a:spcAft>
                  <a:spcPct val="15000"/>
                </a:spcAft>
                <a:buChar char="•"/>
              </a:pPr>
              <a:endPar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endParaRPr>
            </a:p>
            <a:p>
              <a:pPr marL="114300" lvl="1" indent="-114300" algn="l" defTabSz="66675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Delineate the Beaver Ponds </a:t>
              </a:r>
              <a:r>
                <a:rPr lang="en-US" sz="2000" kern="1200" dirty="0" err="1">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sewershed</a:t>
              </a: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 and watershed using geospatial tools</a:t>
              </a:r>
            </a:p>
          </p:txBody>
        </p:sp>
      </p:grpSp>
    </p:spTree>
    <p:extLst>
      <p:ext uri="{BB962C8B-B14F-4D97-AF65-F5344CB8AC3E}">
        <p14:creationId xmlns:p14="http://schemas.microsoft.com/office/powerpoint/2010/main" val="382925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Data for this workshop</a:t>
            </a:r>
          </a:p>
        </p:txBody>
      </p:sp>
      <p:sp>
        <p:nvSpPr>
          <p:cNvPr id="5" name="Google Shape;266;p40">
            <a:extLst>
              <a:ext uri="{FF2B5EF4-FFF2-40B4-BE49-F238E27FC236}">
                <a16:creationId xmlns:a16="http://schemas.microsoft.com/office/drawing/2014/main" id="{6F28D1BC-12BE-40C1-8A1F-DC449F0C1208}"/>
              </a:ext>
            </a:extLst>
          </p:cNvPr>
          <p:cNvSpPr txBox="1">
            <a:spLocks/>
          </p:cNvSpPr>
          <p:nvPr/>
        </p:nvSpPr>
        <p:spPr>
          <a:xfrm>
            <a:off x="364066" y="1326824"/>
            <a:ext cx="11421533" cy="4718376"/>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5000"/>
              </a:lnSpc>
              <a:spcBef>
                <a:spcPts val="0"/>
              </a:spcBef>
              <a:buClr>
                <a:schemeClr val="dk1"/>
              </a:buClr>
              <a:buSzPts val="1800"/>
              <a:buFont typeface="Open Sans"/>
              <a:buNone/>
            </a:pPr>
            <a:r>
              <a:rPr lang="en-US" sz="3600" b="1" dirty="0">
                <a:solidFill>
                  <a:schemeClr val="dk1"/>
                </a:solidFill>
                <a:latin typeface="Open Sans"/>
                <a:ea typeface="Open Sans"/>
                <a:cs typeface="Open Sans"/>
                <a:sym typeface="Open Sans"/>
              </a:rPr>
              <a:t>https://xxx.com/xxx</a:t>
            </a:r>
          </a:p>
          <a:p>
            <a:pPr marL="0" indent="0">
              <a:lnSpc>
                <a:spcPct val="115000"/>
              </a:lnSpc>
              <a:spcBef>
                <a:spcPts val="0"/>
              </a:spcBef>
              <a:buClr>
                <a:schemeClr val="dk1"/>
              </a:buClr>
              <a:buSzPts val="1800"/>
              <a:buFont typeface="Open Sans"/>
              <a:buNone/>
            </a:pPr>
            <a:endParaRPr lang="en-US" sz="1800" b="1" dirty="0">
              <a:solidFill>
                <a:schemeClr val="dk1"/>
              </a:solidFill>
              <a:latin typeface="Open Sans"/>
              <a:ea typeface="Open Sans"/>
              <a:cs typeface="Open Sans"/>
              <a:sym typeface="Open Sans"/>
            </a:endParaRPr>
          </a:p>
          <a:p>
            <a:pPr>
              <a:lnSpc>
                <a:spcPct val="115000"/>
              </a:lnSpc>
              <a:spcBef>
                <a:spcPts val="0"/>
              </a:spcBef>
              <a:buClr>
                <a:schemeClr val="dk1"/>
              </a:buClr>
              <a:buSzPts val="1800"/>
            </a:pPr>
            <a:r>
              <a:rPr lang="en-US" sz="2400" b="1" dirty="0">
                <a:solidFill>
                  <a:schemeClr val="dk1"/>
                </a:solidFill>
                <a:latin typeface="Open Sans"/>
                <a:ea typeface="Open Sans"/>
                <a:cs typeface="Open Sans"/>
                <a:sym typeface="Open Sans"/>
              </a:rPr>
              <a:t>Download </a:t>
            </a:r>
            <a:r>
              <a:rPr lang="en-US" sz="2400" dirty="0">
                <a:solidFill>
                  <a:schemeClr val="dk1"/>
                </a:solidFill>
                <a:latin typeface="Open Sans"/>
                <a:ea typeface="Open Sans"/>
                <a:cs typeface="Open Sans"/>
                <a:sym typeface="Open Sans"/>
              </a:rPr>
              <a:t>and then </a:t>
            </a:r>
            <a:r>
              <a:rPr lang="en-US" sz="2400" b="1" dirty="0">
                <a:solidFill>
                  <a:schemeClr val="dk1"/>
                </a:solidFill>
                <a:latin typeface="Open Sans"/>
                <a:ea typeface="Open Sans"/>
                <a:cs typeface="Open Sans"/>
                <a:sym typeface="Open Sans"/>
              </a:rPr>
              <a:t>Save File</a:t>
            </a:r>
          </a:p>
          <a:p>
            <a:pPr>
              <a:lnSpc>
                <a:spcPct val="115000"/>
              </a:lnSpc>
              <a:spcBef>
                <a:spcPts val="0"/>
              </a:spcBef>
              <a:buClr>
                <a:schemeClr val="dk1"/>
              </a:buClr>
              <a:buSzPts val="1800"/>
            </a:pPr>
            <a:r>
              <a:rPr lang="en-US" sz="2400" dirty="0">
                <a:solidFill>
                  <a:schemeClr val="dk1"/>
                </a:solidFill>
                <a:latin typeface="Open Sans"/>
                <a:ea typeface="Open Sans"/>
                <a:cs typeface="Open Sans"/>
                <a:sym typeface="Open Sans"/>
              </a:rPr>
              <a:t>Go to your </a:t>
            </a:r>
            <a:r>
              <a:rPr lang="en-US" sz="2400" b="1" dirty="0">
                <a:solidFill>
                  <a:schemeClr val="dk1"/>
                </a:solidFill>
                <a:latin typeface="Open Sans"/>
                <a:ea typeface="Open Sans"/>
                <a:cs typeface="Open Sans"/>
                <a:sym typeface="Open Sans"/>
              </a:rPr>
              <a:t>Downloads</a:t>
            </a:r>
            <a:r>
              <a:rPr lang="en-US" sz="2400" b="1" i="1" dirty="0">
                <a:solidFill>
                  <a:schemeClr val="dk1"/>
                </a:solidFill>
                <a:latin typeface="Open Sans"/>
                <a:ea typeface="Open Sans"/>
                <a:cs typeface="Open Sans"/>
                <a:sym typeface="Open Sans"/>
              </a:rPr>
              <a:t> </a:t>
            </a:r>
            <a:r>
              <a:rPr lang="en-US" sz="2400" dirty="0">
                <a:solidFill>
                  <a:schemeClr val="dk1"/>
                </a:solidFill>
                <a:latin typeface="Open Sans"/>
                <a:ea typeface="Open Sans"/>
                <a:cs typeface="Open Sans"/>
                <a:sym typeface="Open Sans"/>
              </a:rPr>
              <a:t>folder</a:t>
            </a:r>
          </a:p>
          <a:p>
            <a:pPr lvl="1">
              <a:lnSpc>
                <a:spcPct val="115000"/>
              </a:lnSpc>
              <a:spcBef>
                <a:spcPts val="0"/>
              </a:spcBef>
              <a:buClr>
                <a:schemeClr val="dk1"/>
              </a:buClr>
              <a:buSzPts val="1800"/>
            </a:pPr>
            <a:r>
              <a:rPr lang="en-US" sz="2400" dirty="0">
                <a:solidFill>
                  <a:schemeClr val="dk1"/>
                </a:solidFill>
                <a:latin typeface="Open Sans"/>
                <a:ea typeface="Open Sans"/>
                <a:cs typeface="Open Sans"/>
                <a:sym typeface="Open Sans"/>
              </a:rPr>
              <a:t>Right-click </a:t>
            </a:r>
            <a:r>
              <a:rPr lang="en-US" sz="2400" b="1" dirty="0">
                <a:solidFill>
                  <a:schemeClr val="dk1"/>
                </a:solidFill>
                <a:latin typeface="Open Sans"/>
                <a:ea typeface="Open Sans"/>
                <a:cs typeface="Open Sans"/>
                <a:sym typeface="Open Sans"/>
              </a:rPr>
              <a:t>UMODSweek3.zip </a:t>
            </a:r>
            <a:r>
              <a:rPr lang="en-US" sz="2400" dirty="0">
                <a:solidFill>
                  <a:schemeClr val="dk1"/>
                </a:solidFill>
                <a:latin typeface="Open Sans"/>
                <a:ea typeface="Open Sans"/>
                <a:cs typeface="Open Sans"/>
                <a:sym typeface="Open Sans"/>
              </a:rPr>
              <a:t>and click </a:t>
            </a:r>
            <a:r>
              <a:rPr lang="en-US" sz="2400" b="1" dirty="0">
                <a:solidFill>
                  <a:schemeClr val="dk1"/>
                </a:solidFill>
                <a:latin typeface="Open Sans"/>
                <a:ea typeface="Open Sans"/>
                <a:cs typeface="Open Sans"/>
                <a:sym typeface="Open Sans"/>
              </a:rPr>
              <a:t>Extract All</a:t>
            </a:r>
            <a:r>
              <a:rPr lang="en-US" sz="2400" dirty="0">
                <a:solidFill>
                  <a:schemeClr val="dk1"/>
                </a:solidFill>
                <a:latin typeface="Open Sans"/>
                <a:ea typeface="Open Sans"/>
                <a:cs typeface="Open Sans"/>
                <a:sym typeface="Open Sans"/>
              </a:rPr>
              <a:t>. Next, click </a:t>
            </a:r>
            <a:r>
              <a:rPr lang="en-US" sz="2400" b="1" dirty="0">
                <a:solidFill>
                  <a:schemeClr val="dk1"/>
                </a:solidFill>
                <a:latin typeface="Open Sans"/>
                <a:ea typeface="Open Sans"/>
                <a:cs typeface="Open Sans"/>
                <a:sym typeface="Open Sans"/>
              </a:rPr>
              <a:t>Extract</a:t>
            </a:r>
            <a:r>
              <a:rPr lang="en-US" sz="2400" dirty="0">
                <a:solidFill>
                  <a:schemeClr val="dk1"/>
                </a:solidFill>
                <a:latin typeface="Open Sans"/>
                <a:ea typeface="Open Sans"/>
                <a:cs typeface="Open Sans"/>
                <a:sym typeface="Open Sans"/>
              </a:rPr>
              <a:t>.</a:t>
            </a:r>
          </a:p>
          <a:p>
            <a:pPr>
              <a:lnSpc>
                <a:spcPct val="115000"/>
              </a:lnSpc>
              <a:spcBef>
                <a:spcPts val="0"/>
              </a:spcBef>
              <a:buClr>
                <a:schemeClr val="dk1"/>
              </a:buClr>
              <a:buSzPts val="1800"/>
            </a:pPr>
            <a:r>
              <a:rPr lang="en-US" sz="2400" dirty="0">
                <a:solidFill>
                  <a:schemeClr val="dk1"/>
                </a:solidFill>
                <a:latin typeface="Open Sans"/>
                <a:ea typeface="Open Sans"/>
                <a:cs typeface="Open Sans"/>
                <a:sym typeface="Open Sans"/>
              </a:rPr>
              <a:t>Open the file </a:t>
            </a:r>
            <a:r>
              <a:rPr lang="en-US" sz="2400" b="1" dirty="0">
                <a:solidFill>
                  <a:schemeClr val="dk1"/>
                </a:solidFill>
                <a:latin typeface="Open Sans"/>
                <a:ea typeface="Open Sans"/>
                <a:cs typeface="Open Sans"/>
                <a:sym typeface="Open Sans"/>
              </a:rPr>
              <a:t>MODS_GIS_2019.pdf</a:t>
            </a:r>
            <a:r>
              <a:rPr lang="en-US" sz="2400" dirty="0">
                <a:solidFill>
                  <a:schemeClr val="dk1"/>
                </a:solidFill>
                <a:latin typeface="Open Sans"/>
                <a:ea typeface="Open Sans"/>
                <a:cs typeface="Open Sans"/>
                <a:sym typeface="Open Sans"/>
              </a:rPr>
              <a:t>.</a:t>
            </a:r>
          </a:p>
          <a:p>
            <a:pPr lvl="1">
              <a:lnSpc>
                <a:spcPct val="115000"/>
              </a:lnSpc>
              <a:spcBef>
                <a:spcPts val="0"/>
              </a:spcBef>
              <a:buClr>
                <a:schemeClr val="dk1"/>
              </a:buClr>
              <a:buSzPts val="1800"/>
            </a:pPr>
            <a:r>
              <a:rPr lang="en-US" sz="2400" dirty="0">
                <a:solidFill>
                  <a:schemeClr val="dk1"/>
                </a:solidFill>
                <a:latin typeface="Open Sans"/>
                <a:ea typeface="Open Sans"/>
                <a:cs typeface="Open Sans"/>
                <a:sym typeface="Open Sans"/>
              </a:rPr>
              <a:t>Follow instructions for today’s workshop</a:t>
            </a:r>
            <a:endParaRPr lang="en-US"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59636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Google Shape;266;p40">
            <a:extLst>
              <a:ext uri="{FF2B5EF4-FFF2-40B4-BE49-F238E27FC236}">
                <a16:creationId xmlns:a16="http://schemas.microsoft.com/office/drawing/2014/main" id="{6F28D1BC-12BE-40C1-8A1F-DC449F0C1208}"/>
              </a:ext>
            </a:extLst>
          </p:cNvPr>
          <p:cNvSpPr txBox="1">
            <a:spLocks/>
          </p:cNvSpPr>
          <p:nvPr/>
        </p:nvSpPr>
        <p:spPr>
          <a:xfrm>
            <a:off x="364066" y="1326824"/>
            <a:ext cx="11421533" cy="950709"/>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5000"/>
              </a:lnSpc>
              <a:spcBef>
                <a:spcPts val="0"/>
              </a:spcBef>
              <a:buClr>
                <a:schemeClr val="dk1"/>
              </a:buClr>
              <a:buSzPts val="1800"/>
              <a:buFont typeface="Open Sans"/>
              <a:buNone/>
            </a:pPr>
            <a:r>
              <a:rPr lang="en-US" dirty="0">
                <a:solidFill>
                  <a:schemeClr val="dk1"/>
                </a:solidFill>
                <a:latin typeface="Open Sans"/>
                <a:ea typeface="Open Sans"/>
                <a:cs typeface="Open Sans"/>
                <a:sym typeface="Open Sans"/>
              </a:rPr>
              <a:t>ArcMap Demo</a:t>
            </a:r>
          </a:p>
          <a:p>
            <a:pPr algn="ctr">
              <a:lnSpc>
                <a:spcPct val="115000"/>
              </a:lnSpc>
              <a:spcBef>
                <a:spcPts val="0"/>
              </a:spcBef>
              <a:buClr>
                <a:schemeClr val="dk1"/>
              </a:buClr>
              <a:buSzPts val="1800"/>
              <a:buFont typeface="Arial" panose="020B0604020202020204" pitchFamily="34" charset="0"/>
              <a:buChar char="•"/>
            </a:pPr>
            <a:r>
              <a:rPr lang="en-US" sz="1800" dirty="0">
                <a:solidFill>
                  <a:schemeClr val="dk1"/>
                </a:solidFill>
                <a:latin typeface="Open Sans"/>
                <a:ea typeface="Open Sans"/>
                <a:cs typeface="Open Sans"/>
                <a:sym typeface="Open Sans"/>
              </a:rPr>
              <a:t>Accessing/extracting data</a:t>
            </a:r>
          </a:p>
          <a:p>
            <a:pPr algn="ctr">
              <a:lnSpc>
                <a:spcPct val="115000"/>
              </a:lnSpc>
              <a:spcBef>
                <a:spcPts val="0"/>
              </a:spcBef>
              <a:buClr>
                <a:schemeClr val="dk1"/>
              </a:buClr>
              <a:buSzPts val="1800"/>
              <a:buFont typeface="Arial" panose="020B0604020202020204" pitchFamily="34" charset="0"/>
              <a:buChar char="•"/>
            </a:pPr>
            <a:r>
              <a:rPr lang="en-US" sz="1800" dirty="0">
                <a:solidFill>
                  <a:schemeClr val="dk1"/>
                </a:solidFill>
                <a:latin typeface="Open Sans"/>
                <a:ea typeface="Open Sans"/>
                <a:cs typeface="Open Sans"/>
                <a:sym typeface="Open Sans"/>
              </a:rPr>
              <a:t>Opening ArcMap + loading first dataset</a:t>
            </a:r>
          </a:p>
          <a:p>
            <a:pPr algn="ctr">
              <a:lnSpc>
                <a:spcPct val="115000"/>
              </a:lnSpc>
              <a:spcBef>
                <a:spcPts val="0"/>
              </a:spcBef>
              <a:buClr>
                <a:schemeClr val="dk1"/>
              </a:buClr>
              <a:buSzPts val="1800"/>
              <a:buFont typeface="Arial" panose="020B0604020202020204" pitchFamily="34" charset="0"/>
              <a:buChar char="•"/>
            </a:pPr>
            <a:r>
              <a:rPr lang="en-US" sz="1800" dirty="0">
                <a:solidFill>
                  <a:schemeClr val="dk1"/>
                </a:solidFill>
                <a:latin typeface="Open Sans"/>
                <a:ea typeface="Open Sans"/>
                <a:cs typeface="Open Sans"/>
                <a:sym typeface="Open Sans"/>
              </a:rPr>
              <a:t>Basic tools</a:t>
            </a:r>
          </a:p>
        </p:txBody>
      </p:sp>
    </p:spTree>
    <p:extLst>
      <p:ext uri="{BB962C8B-B14F-4D97-AF65-F5344CB8AC3E}">
        <p14:creationId xmlns:p14="http://schemas.microsoft.com/office/powerpoint/2010/main" val="73019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90BC44-0B0B-4910-9398-F6B8429EDE6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Discussion: Temperature &amp; Tree Data</a:t>
            </a:r>
          </a:p>
        </p:txBody>
      </p:sp>
      <p:sp>
        <p:nvSpPr>
          <p:cNvPr id="21" name="TextBox 20">
            <a:extLst>
              <a:ext uri="{FF2B5EF4-FFF2-40B4-BE49-F238E27FC236}">
                <a16:creationId xmlns:a16="http://schemas.microsoft.com/office/drawing/2014/main" id="{63D62DC6-0B3C-4F28-93BC-14FB91EA50DE}"/>
              </a:ext>
            </a:extLst>
          </p:cNvPr>
          <p:cNvSpPr txBox="1"/>
          <p:nvPr/>
        </p:nvSpPr>
        <p:spPr>
          <a:xfrm>
            <a:off x="449727" y="897553"/>
            <a:ext cx="4245643" cy="646331"/>
          </a:xfrm>
          <a:prstGeom prst="rect">
            <a:avLst/>
          </a:prstGeom>
          <a:noFill/>
        </p:spPr>
        <p:txBody>
          <a:bodyPr wrap="square" rtlCol="0">
            <a:spAutoFit/>
          </a:bodyPr>
          <a:lstStyle/>
          <a:p>
            <a:pPr algn="ctr"/>
            <a:r>
              <a:rPr lang="en-US" b="1" dirty="0"/>
              <a:t>Bike temperature: </a:t>
            </a:r>
          </a:p>
          <a:p>
            <a:pPr algn="ctr"/>
            <a:r>
              <a:rPr lang="en-US" b="1" dirty="0"/>
              <a:t>delta T = bike sensor – reference sensor</a:t>
            </a:r>
          </a:p>
        </p:txBody>
      </p:sp>
      <p:pic>
        <p:nvPicPr>
          <p:cNvPr id="2" name="Picture 1">
            <a:extLst>
              <a:ext uri="{FF2B5EF4-FFF2-40B4-BE49-F238E27FC236}">
                <a16:creationId xmlns:a16="http://schemas.microsoft.com/office/drawing/2014/main" id="{40B2E2B1-A6F4-4263-902A-BAD950C80074}"/>
              </a:ext>
            </a:extLst>
          </p:cNvPr>
          <p:cNvPicPr>
            <a:picLocks noChangeAspect="1"/>
          </p:cNvPicPr>
          <p:nvPr/>
        </p:nvPicPr>
        <p:blipFill rotWithShape="1">
          <a:blip r:embed="rId4"/>
          <a:srcRect l="6237" t="20641" r="4493" b="19358"/>
          <a:stretch/>
        </p:blipFill>
        <p:spPr>
          <a:xfrm>
            <a:off x="313401" y="1539715"/>
            <a:ext cx="4835769" cy="2286000"/>
          </a:xfrm>
          <a:prstGeom prst="rect">
            <a:avLst/>
          </a:prstGeom>
        </p:spPr>
      </p:pic>
      <p:pic>
        <p:nvPicPr>
          <p:cNvPr id="4" name="Picture 3">
            <a:extLst>
              <a:ext uri="{FF2B5EF4-FFF2-40B4-BE49-F238E27FC236}">
                <a16:creationId xmlns:a16="http://schemas.microsoft.com/office/drawing/2014/main" id="{BE7356AD-7892-46C6-B4FA-4B243028F77E}"/>
              </a:ext>
            </a:extLst>
          </p:cNvPr>
          <p:cNvPicPr>
            <a:picLocks noChangeAspect="1"/>
          </p:cNvPicPr>
          <p:nvPr/>
        </p:nvPicPr>
        <p:blipFill rotWithShape="1">
          <a:blip r:embed="rId5"/>
          <a:srcRect l="6237" t="20426" r="4493" b="19573"/>
          <a:stretch/>
        </p:blipFill>
        <p:spPr>
          <a:xfrm>
            <a:off x="313401" y="3977263"/>
            <a:ext cx="4835769" cy="2286000"/>
          </a:xfrm>
          <a:prstGeom prst="rect">
            <a:avLst/>
          </a:prstGeom>
        </p:spPr>
      </p:pic>
      <p:pic>
        <p:nvPicPr>
          <p:cNvPr id="6" name="Picture 5">
            <a:extLst>
              <a:ext uri="{FF2B5EF4-FFF2-40B4-BE49-F238E27FC236}">
                <a16:creationId xmlns:a16="http://schemas.microsoft.com/office/drawing/2014/main" id="{F7BBDA26-B88E-42B5-875A-03DF14666532}"/>
              </a:ext>
            </a:extLst>
          </p:cNvPr>
          <p:cNvPicPr>
            <a:picLocks noChangeAspect="1"/>
          </p:cNvPicPr>
          <p:nvPr/>
        </p:nvPicPr>
        <p:blipFill>
          <a:blip r:embed="rId6"/>
          <a:stretch>
            <a:fillRect/>
          </a:stretch>
        </p:blipFill>
        <p:spPr>
          <a:xfrm>
            <a:off x="4425270" y="3311365"/>
            <a:ext cx="723900" cy="514350"/>
          </a:xfrm>
          <a:prstGeom prst="rect">
            <a:avLst/>
          </a:prstGeom>
        </p:spPr>
      </p:pic>
      <p:grpSp>
        <p:nvGrpSpPr>
          <p:cNvPr id="12" name="Group 11">
            <a:extLst>
              <a:ext uri="{FF2B5EF4-FFF2-40B4-BE49-F238E27FC236}">
                <a16:creationId xmlns:a16="http://schemas.microsoft.com/office/drawing/2014/main" id="{32865705-9EE1-4280-88C5-38DD591A1349}"/>
              </a:ext>
            </a:extLst>
          </p:cNvPr>
          <p:cNvGrpSpPr/>
          <p:nvPr/>
        </p:nvGrpSpPr>
        <p:grpSpPr>
          <a:xfrm>
            <a:off x="6623254" y="2589094"/>
            <a:ext cx="5030347" cy="3592008"/>
            <a:chOff x="6623254" y="2589094"/>
            <a:chExt cx="5030347" cy="3592008"/>
          </a:xfrm>
        </p:grpSpPr>
        <p:sp>
          <p:nvSpPr>
            <p:cNvPr id="15" name="TextBox 14">
              <a:extLst>
                <a:ext uri="{FF2B5EF4-FFF2-40B4-BE49-F238E27FC236}">
                  <a16:creationId xmlns:a16="http://schemas.microsoft.com/office/drawing/2014/main" id="{8282617E-A537-42A3-8558-C600A0061E91}"/>
                </a:ext>
              </a:extLst>
            </p:cNvPr>
            <p:cNvSpPr txBox="1"/>
            <p:nvPr/>
          </p:nvSpPr>
          <p:spPr>
            <a:xfrm>
              <a:off x="6623254" y="4190707"/>
              <a:ext cx="866128" cy="646331"/>
            </a:xfrm>
            <a:prstGeom prst="rect">
              <a:avLst/>
            </a:prstGeom>
            <a:noFill/>
          </p:spPr>
          <p:txBody>
            <a:bodyPr wrap="square" rtlCol="0">
              <a:spAutoFit/>
            </a:bodyPr>
            <a:lstStyle/>
            <a:p>
              <a:r>
                <a:rPr lang="en-US" b="1" dirty="0">
                  <a:solidFill>
                    <a:srgbClr val="C00000"/>
                  </a:solidFill>
                </a:rPr>
                <a:t>City Center</a:t>
              </a:r>
            </a:p>
          </p:txBody>
        </p:sp>
        <p:pic>
          <p:nvPicPr>
            <p:cNvPr id="8" name="Picture 7">
              <a:extLst>
                <a:ext uri="{FF2B5EF4-FFF2-40B4-BE49-F238E27FC236}">
                  <a16:creationId xmlns:a16="http://schemas.microsoft.com/office/drawing/2014/main" id="{3AEB08D2-97BD-4914-9375-50359CA3360A}"/>
                </a:ext>
              </a:extLst>
            </p:cNvPr>
            <p:cNvPicPr>
              <a:picLocks noChangeAspect="1"/>
            </p:cNvPicPr>
            <p:nvPr/>
          </p:nvPicPr>
          <p:blipFill rotWithShape="1">
            <a:blip r:embed="rId7"/>
            <a:srcRect r="38"/>
            <a:stretch/>
          </p:blipFill>
          <p:spPr>
            <a:xfrm>
              <a:off x="7662652" y="2589094"/>
              <a:ext cx="3990949" cy="3592008"/>
            </a:xfrm>
            <a:prstGeom prst="rect">
              <a:avLst/>
            </a:prstGeom>
          </p:spPr>
        </p:pic>
      </p:grpSp>
      <p:grpSp>
        <p:nvGrpSpPr>
          <p:cNvPr id="11" name="Group 10">
            <a:extLst>
              <a:ext uri="{FF2B5EF4-FFF2-40B4-BE49-F238E27FC236}">
                <a16:creationId xmlns:a16="http://schemas.microsoft.com/office/drawing/2014/main" id="{68E53D3F-CCE9-49C1-B4C6-E71806C636F4}"/>
              </a:ext>
            </a:extLst>
          </p:cNvPr>
          <p:cNvGrpSpPr/>
          <p:nvPr/>
        </p:nvGrpSpPr>
        <p:grpSpPr>
          <a:xfrm>
            <a:off x="7190053" y="736457"/>
            <a:ext cx="3797685" cy="1569460"/>
            <a:chOff x="7190053" y="736457"/>
            <a:chExt cx="3797685" cy="1569460"/>
          </a:xfrm>
        </p:grpSpPr>
        <p:sp>
          <p:nvSpPr>
            <p:cNvPr id="10" name="TextBox 9">
              <a:extLst>
                <a:ext uri="{FF2B5EF4-FFF2-40B4-BE49-F238E27FC236}">
                  <a16:creationId xmlns:a16="http://schemas.microsoft.com/office/drawing/2014/main" id="{0A49EF1D-EBD4-41CA-BF3C-8BE83872FAF6}"/>
                </a:ext>
              </a:extLst>
            </p:cNvPr>
            <p:cNvSpPr txBox="1"/>
            <p:nvPr/>
          </p:nvSpPr>
          <p:spPr>
            <a:xfrm>
              <a:off x="7190053" y="1355049"/>
              <a:ext cx="724941" cy="369332"/>
            </a:xfrm>
            <a:prstGeom prst="rect">
              <a:avLst/>
            </a:prstGeom>
            <a:noFill/>
          </p:spPr>
          <p:txBody>
            <a:bodyPr wrap="square" rtlCol="0">
              <a:spAutoFit/>
            </a:bodyPr>
            <a:lstStyle/>
            <a:p>
              <a:r>
                <a:rPr lang="en-US" b="1" dirty="0">
                  <a:solidFill>
                    <a:srgbClr val="00B050"/>
                  </a:solidFill>
                </a:rPr>
                <a:t>Parks</a:t>
              </a:r>
            </a:p>
          </p:txBody>
        </p:sp>
        <p:pic>
          <p:nvPicPr>
            <p:cNvPr id="7" name="Picture 6">
              <a:extLst>
                <a:ext uri="{FF2B5EF4-FFF2-40B4-BE49-F238E27FC236}">
                  <a16:creationId xmlns:a16="http://schemas.microsoft.com/office/drawing/2014/main" id="{4BC95D1B-D747-4426-A008-ABED23646927}"/>
                </a:ext>
              </a:extLst>
            </p:cNvPr>
            <p:cNvPicPr>
              <a:picLocks noChangeAspect="1"/>
            </p:cNvPicPr>
            <p:nvPr/>
          </p:nvPicPr>
          <p:blipFill>
            <a:blip r:embed="rId8"/>
            <a:stretch>
              <a:fillRect/>
            </a:stretch>
          </p:blipFill>
          <p:spPr>
            <a:xfrm>
              <a:off x="8051852" y="736457"/>
              <a:ext cx="1128545" cy="1551750"/>
            </a:xfrm>
            <a:prstGeom prst="rect">
              <a:avLst/>
            </a:prstGeom>
          </p:spPr>
        </p:pic>
        <p:pic>
          <p:nvPicPr>
            <p:cNvPr id="9" name="Picture 8">
              <a:extLst>
                <a:ext uri="{FF2B5EF4-FFF2-40B4-BE49-F238E27FC236}">
                  <a16:creationId xmlns:a16="http://schemas.microsoft.com/office/drawing/2014/main" id="{1BFFF5A6-6FFD-4687-84BC-F7072067E794}"/>
                </a:ext>
              </a:extLst>
            </p:cNvPr>
            <p:cNvPicPr>
              <a:picLocks noChangeAspect="1"/>
            </p:cNvPicPr>
            <p:nvPr/>
          </p:nvPicPr>
          <p:blipFill>
            <a:blip r:embed="rId9"/>
            <a:stretch>
              <a:fillRect/>
            </a:stretch>
          </p:blipFill>
          <p:spPr>
            <a:xfrm>
              <a:off x="9317255" y="736457"/>
              <a:ext cx="1670483" cy="1569460"/>
            </a:xfrm>
            <a:prstGeom prst="rect">
              <a:avLst/>
            </a:prstGeom>
          </p:spPr>
        </p:pic>
      </p:grpSp>
    </p:spTree>
    <p:extLst>
      <p:ext uri="{BB962C8B-B14F-4D97-AF65-F5344CB8AC3E}">
        <p14:creationId xmlns:p14="http://schemas.microsoft.com/office/powerpoint/2010/main" val="1174923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529854-EC12-4E07-9BFE-9C495743A795}"/>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Discussion: Temperature &amp; Tree Data</a:t>
            </a:r>
          </a:p>
        </p:txBody>
      </p:sp>
      <p:pic>
        <p:nvPicPr>
          <p:cNvPr id="9" name="Picture 8">
            <a:extLst>
              <a:ext uri="{FF2B5EF4-FFF2-40B4-BE49-F238E27FC236}">
                <a16:creationId xmlns:a16="http://schemas.microsoft.com/office/drawing/2014/main" id="{60295106-6E64-48F2-981D-94C5909504C1}"/>
              </a:ext>
            </a:extLst>
          </p:cNvPr>
          <p:cNvPicPr>
            <a:picLocks noChangeAspect="1"/>
          </p:cNvPicPr>
          <p:nvPr/>
        </p:nvPicPr>
        <p:blipFill rotWithShape="1">
          <a:blip r:embed="rId4">
            <a:extLst>
              <a:ext uri="{28A0092B-C50C-407E-A947-70E740481C1C}">
                <a14:useLocalDpi xmlns:a14="http://schemas.microsoft.com/office/drawing/2010/main" val="0"/>
              </a:ext>
            </a:extLst>
          </a:blip>
          <a:srcRect l="26744" r="27550" b="2015"/>
          <a:stretch/>
        </p:blipFill>
        <p:spPr>
          <a:xfrm>
            <a:off x="786809" y="1143000"/>
            <a:ext cx="3487480" cy="5066866"/>
          </a:xfrm>
          <a:prstGeom prst="rect">
            <a:avLst/>
          </a:prstGeom>
        </p:spPr>
      </p:pic>
      <p:pic>
        <p:nvPicPr>
          <p:cNvPr id="10" name="Picture 9">
            <a:extLst>
              <a:ext uri="{FF2B5EF4-FFF2-40B4-BE49-F238E27FC236}">
                <a16:creationId xmlns:a16="http://schemas.microsoft.com/office/drawing/2014/main" id="{0C765B3A-6BAB-421A-8532-B7AE2ED05DCD}"/>
              </a:ext>
            </a:extLst>
          </p:cNvPr>
          <p:cNvPicPr>
            <a:picLocks noChangeAspect="1"/>
          </p:cNvPicPr>
          <p:nvPr/>
        </p:nvPicPr>
        <p:blipFill>
          <a:blip r:embed="rId5"/>
          <a:stretch>
            <a:fillRect/>
          </a:stretch>
        </p:blipFill>
        <p:spPr>
          <a:xfrm>
            <a:off x="5373982" y="1143000"/>
            <a:ext cx="6026561" cy="5066866"/>
          </a:xfrm>
          <a:prstGeom prst="rect">
            <a:avLst/>
          </a:prstGeom>
        </p:spPr>
      </p:pic>
      <p:cxnSp>
        <p:nvCxnSpPr>
          <p:cNvPr id="14" name="Straight Arrow Connector 13">
            <a:extLst>
              <a:ext uri="{FF2B5EF4-FFF2-40B4-BE49-F238E27FC236}">
                <a16:creationId xmlns:a16="http://schemas.microsoft.com/office/drawing/2014/main" id="{22C79AD3-CAC8-416F-A8F3-59E98C4AC56A}"/>
              </a:ext>
            </a:extLst>
          </p:cNvPr>
          <p:cNvCxnSpPr/>
          <p:nvPr/>
        </p:nvCxnSpPr>
        <p:spPr>
          <a:xfrm flipH="1">
            <a:off x="1935126" y="2551814"/>
            <a:ext cx="1063255" cy="2945219"/>
          </a:xfrm>
          <a:prstGeom prst="straightConnector1">
            <a:avLst/>
          </a:prstGeom>
          <a:ln w="3810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8A9DFB2-4619-475B-8F66-3CBAB53AC41C}"/>
              </a:ext>
            </a:extLst>
          </p:cNvPr>
          <p:cNvCxnSpPr/>
          <p:nvPr/>
        </p:nvCxnSpPr>
        <p:spPr>
          <a:xfrm flipH="1">
            <a:off x="1300717" y="2116782"/>
            <a:ext cx="1063255" cy="2945219"/>
          </a:xfrm>
          <a:prstGeom prst="straightConnector1">
            <a:avLst/>
          </a:prstGeom>
          <a:ln w="38100">
            <a:solidFill>
              <a:schemeClr val="accent5">
                <a:lumMod val="60000"/>
                <a:lumOff val="40000"/>
              </a:schemeClr>
            </a:solidFill>
            <a:headEnd type="triangle"/>
            <a:tailEnd type="triangle"/>
          </a:ln>
        </p:spPr>
        <p:style>
          <a:lnRef idx="2">
            <a:schemeClr val="accent5"/>
          </a:lnRef>
          <a:fillRef idx="0">
            <a:schemeClr val="accent5"/>
          </a:fillRef>
          <a:effectRef idx="1">
            <a:schemeClr val="accent5"/>
          </a:effectRef>
          <a:fontRef idx="minor">
            <a:schemeClr val="tx1"/>
          </a:fontRef>
        </p:style>
      </p:cxnSp>
      <p:sp>
        <p:nvSpPr>
          <p:cNvPr id="16" name="TextBox 15">
            <a:extLst>
              <a:ext uri="{FF2B5EF4-FFF2-40B4-BE49-F238E27FC236}">
                <a16:creationId xmlns:a16="http://schemas.microsoft.com/office/drawing/2014/main" id="{917F3109-58E8-476E-B41A-B485AC9F1640}"/>
              </a:ext>
            </a:extLst>
          </p:cNvPr>
          <p:cNvSpPr txBox="1"/>
          <p:nvPr/>
        </p:nvSpPr>
        <p:spPr>
          <a:xfrm>
            <a:off x="726061" y="3589391"/>
            <a:ext cx="1318437" cy="369332"/>
          </a:xfrm>
          <a:prstGeom prst="rect">
            <a:avLst/>
          </a:prstGeom>
          <a:noFill/>
        </p:spPr>
        <p:txBody>
          <a:bodyPr wrap="square" rtlCol="0">
            <a:spAutoFit/>
          </a:bodyPr>
          <a:lstStyle/>
          <a:p>
            <a:r>
              <a:rPr lang="en-US" b="1" dirty="0">
                <a:solidFill>
                  <a:schemeClr val="accent5">
                    <a:lumMod val="60000"/>
                    <a:lumOff val="40000"/>
                  </a:schemeClr>
                </a:solidFill>
              </a:rPr>
              <a:t>Prospect</a:t>
            </a:r>
          </a:p>
        </p:txBody>
      </p:sp>
      <p:sp>
        <p:nvSpPr>
          <p:cNvPr id="17" name="TextBox 16">
            <a:extLst>
              <a:ext uri="{FF2B5EF4-FFF2-40B4-BE49-F238E27FC236}">
                <a16:creationId xmlns:a16="http://schemas.microsoft.com/office/drawing/2014/main" id="{C26DAE26-11FE-401B-B161-B55A2541436F}"/>
              </a:ext>
            </a:extLst>
          </p:cNvPr>
          <p:cNvSpPr txBox="1"/>
          <p:nvPr/>
        </p:nvSpPr>
        <p:spPr>
          <a:xfrm>
            <a:off x="2558406" y="3839757"/>
            <a:ext cx="1318437" cy="369332"/>
          </a:xfrm>
          <a:prstGeom prst="rect">
            <a:avLst/>
          </a:prstGeom>
          <a:noFill/>
        </p:spPr>
        <p:txBody>
          <a:bodyPr wrap="square" rtlCol="0">
            <a:spAutoFit/>
          </a:bodyPr>
          <a:lstStyle/>
          <a:p>
            <a:r>
              <a:rPr lang="en-US" b="1" dirty="0">
                <a:solidFill>
                  <a:srgbClr val="FFFF00"/>
                </a:solidFill>
              </a:rPr>
              <a:t>Hillhouse</a:t>
            </a:r>
          </a:p>
        </p:txBody>
      </p:sp>
      <p:cxnSp>
        <p:nvCxnSpPr>
          <p:cNvPr id="18" name="Straight Arrow Connector 17">
            <a:extLst>
              <a:ext uri="{FF2B5EF4-FFF2-40B4-BE49-F238E27FC236}">
                <a16:creationId xmlns:a16="http://schemas.microsoft.com/office/drawing/2014/main" id="{2B616B30-8252-461A-B78A-64F9A3D596EA}"/>
              </a:ext>
            </a:extLst>
          </p:cNvPr>
          <p:cNvCxnSpPr>
            <a:cxnSpLocks/>
          </p:cNvCxnSpPr>
          <p:nvPr/>
        </p:nvCxnSpPr>
        <p:spPr>
          <a:xfrm flipH="1">
            <a:off x="6209414" y="1978558"/>
            <a:ext cx="2709476" cy="1861199"/>
          </a:xfrm>
          <a:prstGeom prst="straightConnector1">
            <a:avLst/>
          </a:prstGeom>
          <a:ln w="38100">
            <a:solidFill>
              <a:schemeClr val="accent5">
                <a:lumMod val="60000"/>
                <a:lumOff val="40000"/>
              </a:schemeClr>
            </a:solidFill>
            <a:headEnd type="triangle"/>
            <a:tailEnd type="triangle"/>
          </a:ln>
        </p:spPr>
        <p:style>
          <a:lnRef idx="2">
            <a:schemeClr val="accent5"/>
          </a:lnRef>
          <a:fillRef idx="0">
            <a:schemeClr val="accent5"/>
          </a:fillRef>
          <a:effectRef idx="1">
            <a:schemeClr val="accent5"/>
          </a:effectRef>
          <a:fontRef idx="minor">
            <a:schemeClr val="tx1"/>
          </a:fontRef>
        </p:style>
      </p:cxnSp>
      <p:sp>
        <p:nvSpPr>
          <p:cNvPr id="20" name="TextBox 19">
            <a:extLst>
              <a:ext uri="{FF2B5EF4-FFF2-40B4-BE49-F238E27FC236}">
                <a16:creationId xmlns:a16="http://schemas.microsoft.com/office/drawing/2014/main" id="{8BC9609D-F943-4216-9E71-5CC18FF3F29E}"/>
              </a:ext>
            </a:extLst>
          </p:cNvPr>
          <p:cNvSpPr txBox="1"/>
          <p:nvPr/>
        </p:nvSpPr>
        <p:spPr>
          <a:xfrm>
            <a:off x="6545615" y="2556854"/>
            <a:ext cx="1318437" cy="369332"/>
          </a:xfrm>
          <a:prstGeom prst="rect">
            <a:avLst/>
          </a:prstGeom>
          <a:noFill/>
        </p:spPr>
        <p:txBody>
          <a:bodyPr wrap="square" rtlCol="0">
            <a:spAutoFit/>
          </a:bodyPr>
          <a:lstStyle/>
          <a:p>
            <a:r>
              <a:rPr lang="en-US" b="1" dirty="0">
                <a:solidFill>
                  <a:schemeClr val="accent5">
                    <a:lumMod val="60000"/>
                    <a:lumOff val="40000"/>
                  </a:schemeClr>
                </a:solidFill>
              </a:rPr>
              <a:t>Prospect</a:t>
            </a:r>
          </a:p>
        </p:txBody>
      </p:sp>
      <p:cxnSp>
        <p:nvCxnSpPr>
          <p:cNvPr id="21" name="Straight Arrow Connector 20">
            <a:extLst>
              <a:ext uri="{FF2B5EF4-FFF2-40B4-BE49-F238E27FC236}">
                <a16:creationId xmlns:a16="http://schemas.microsoft.com/office/drawing/2014/main" id="{25D5F604-3C05-477A-A8AB-A2D3CD7CC354}"/>
              </a:ext>
            </a:extLst>
          </p:cNvPr>
          <p:cNvCxnSpPr>
            <a:cxnSpLocks/>
          </p:cNvCxnSpPr>
          <p:nvPr/>
        </p:nvCxnSpPr>
        <p:spPr>
          <a:xfrm flipH="1">
            <a:off x="7370940" y="3676433"/>
            <a:ext cx="3095899" cy="2370109"/>
          </a:xfrm>
          <a:prstGeom prst="straightConnector1">
            <a:avLst/>
          </a:prstGeom>
          <a:ln w="3810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9E8B699-1926-4E4B-B610-04C571425156}"/>
              </a:ext>
            </a:extLst>
          </p:cNvPr>
          <p:cNvSpPr txBox="1"/>
          <p:nvPr/>
        </p:nvSpPr>
        <p:spPr>
          <a:xfrm>
            <a:off x="9148402" y="4676821"/>
            <a:ext cx="1318437" cy="369332"/>
          </a:xfrm>
          <a:prstGeom prst="rect">
            <a:avLst/>
          </a:prstGeom>
          <a:noFill/>
        </p:spPr>
        <p:txBody>
          <a:bodyPr wrap="square" rtlCol="0">
            <a:spAutoFit/>
          </a:bodyPr>
          <a:lstStyle/>
          <a:p>
            <a:r>
              <a:rPr lang="en-US" b="1" dirty="0">
                <a:solidFill>
                  <a:srgbClr val="FFFF00"/>
                </a:solidFill>
              </a:rPr>
              <a:t>Hillhouse</a:t>
            </a:r>
          </a:p>
        </p:txBody>
      </p:sp>
    </p:spTree>
    <p:extLst>
      <p:ext uri="{BB962C8B-B14F-4D97-AF65-F5344CB8AC3E}">
        <p14:creationId xmlns:p14="http://schemas.microsoft.com/office/powerpoint/2010/main" val="85640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7" name="Content Placeholder 2">
            <a:extLst>
              <a:ext uri="{FF2B5EF4-FFF2-40B4-BE49-F238E27FC236}">
                <a16:creationId xmlns:a16="http://schemas.microsoft.com/office/drawing/2014/main" id="{AB7303FC-385E-4ACC-B52E-630BFABA3AE8}"/>
              </a:ext>
            </a:extLst>
          </p:cNvPr>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886912" y="3860238"/>
            <a:ext cx="2687248" cy="2377440"/>
          </a:xfrm>
          <a:prstGeom prst="rect">
            <a:avLst/>
          </a:prstGeom>
          <a:noFill/>
          <a:ln w="9525">
            <a:noFill/>
            <a:miter lim="800000"/>
            <a:headEnd/>
            <a:tailEnd/>
          </a:ln>
          <a:effectLst/>
        </p:spPr>
      </p:pic>
      <p:pic>
        <p:nvPicPr>
          <p:cNvPr id="18" name="Content Placeholder 5">
            <a:extLst>
              <a:ext uri="{FF2B5EF4-FFF2-40B4-BE49-F238E27FC236}">
                <a16:creationId xmlns:a16="http://schemas.microsoft.com/office/drawing/2014/main" id="{552E795C-C2E0-49B0-BA73-F2506ABA1C98}"/>
              </a:ext>
            </a:extLst>
          </p:cNvPr>
          <p:cNvPicPr>
            <a:picLocks noGrp="1"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8873068" y="3860238"/>
            <a:ext cx="2687248" cy="2377440"/>
          </a:xfrm>
          <a:prstGeom prst="rect">
            <a:avLst/>
          </a:prstGeom>
          <a:noFill/>
          <a:ln w="9525">
            <a:noFill/>
            <a:miter lim="800000"/>
            <a:headEnd/>
            <a:tailEnd/>
          </a:ln>
          <a:effectLst/>
        </p:spPr>
      </p:pic>
      <p:sp>
        <p:nvSpPr>
          <p:cNvPr id="23" name="Google Shape;229;p36">
            <a:extLst>
              <a:ext uri="{FF2B5EF4-FFF2-40B4-BE49-F238E27FC236}">
                <a16:creationId xmlns:a16="http://schemas.microsoft.com/office/drawing/2014/main" id="{6C470235-34F4-455C-8D9C-E2410138297E}"/>
              </a:ext>
            </a:extLst>
          </p:cNvPr>
          <p:cNvSpPr txBox="1">
            <a:spLocks/>
          </p:cNvSpPr>
          <p:nvPr/>
        </p:nvSpPr>
        <p:spPr>
          <a:xfrm>
            <a:off x="8856133" y="5791954"/>
            <a:ext cx="768385" cy="529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marR="0" lvl="0" indent="0" algn="ctr" defTabSz="914400" rtl="0" eaLnBrk="1" fontAlgn="auto" latinLnBrk="0" hangingPunct="1">
              <a:lnSpc>
                <a:spcPct val="115000"/>
              </a:lnSpc>
              <a:spcBef>
                <a:spcPts val="0"/>
              </a:spcBef>
              <a:spcAft>
                <a:spcPts val="1600"/>
              </a:spcAft>
              <a:buClr>
                <a:srgbClr val="000000"/>
              </a:buClr>
              <a:buSzPts val="1400"/>
              <a:buFont typeface="Open Sans"/>
              <a:buNone/>
              <a:tabLst/>
              <a:defRPr/>
            </a:pPr>
            <a:r>
              <a:rPr kumimoji="0" lang="en-US" sz="2000" b="1" i="0" u="none" strike="noStrike" kern="0" cap="none" spc="0" normalizeH="0" baseline="0" dirty="0">
                <a:ln>
                  <a:noFill/>
                </a:ln>
                <a:solidFill>
                  <a:schemeClr val="bg1"/>
                </a:solidFill>
                <a:effectLst/>
                <a:uLnTx/>
                <a:uFillTx/>
                <a:sym typeface="Open Sans"/>
              </a:rPr>
              <a:t>2011</a:t>
            </a:r>
            <a:endParaRPr kumimoji="0" lang="en-US" sz="2000" b="1" i="0" u="none" strike="noStrike" kern="0" cap="none" spc="0" normalizeH="0" baseline="0" noProof="0" dirty="0">
              <a:ln>
                <a:noFill/>
              </a:ln>
              <a:solidFill>
                <a:schemeClr val="bg1"/>
              </a:solidFill>
              <a:effectLst/>
              <a:uLnTx/>
              <a:uFillTx/>
              <a:sym typeface="Open Sans"/>
            </a:endParaRPr>
          </a:p>
        </p:txBody>
      </p:sp>
      <p:sp>
        <p:nvSpPr>
          <p:cNvPr id="24" name="Google Shape;229;p36">
            <a:extLst>
              <a:ext uri="{FF2B5EF4-FFF2-40B4-BE49-F238E27FC236}">
                <a16:creationId xmlns:a16="http://schemas.microsoft.com/office/drawing/2014/main" id="{1C27947B-1F0E-425A-A098-BCD87835BE8C}"/>
              </a:ext>
            </a:extLst>
          </p:cNvPr>
          <p:cNvSpPr txBox="1">
            <a:spLocks/>
          </p:cNvSpPr>
          <p:nvPr/>
        </p:nvSpPr>
        <p:spPr>
          <a:xfrm>
            <a:off x="922565" y="5787670"/>
            <a:ext cx="5139320" cy="7206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marR="0" lvl="0" indent="0" algn="ctr" defTabSz="914400" rtl="0" eaLnBrk="1" fontAlgn="auto" latinLnBrk="0" hangingPunct="1">
              <a:lnSpc>
                <a:spcPct val="115000"/>
              </a:lnSpc>
              <a:spcBef>
                <a:spcPts val="0"/>
              </a:spcBef>
              <a:spcAft>
                <a:spcPts val="1600"/>
              </a:spcAft>
              <a:buClr>
                <a:srgbClr val="000000"/>
              </a:buClr>
              <a:buSzPts val="1400"/>
              <a:buFont typeface="Open Sans"/>
              <a:buNone/>
              <a:tabLst/>
              <a:defRPr/>
            </a:pPr>
            <a:r>
              <a:rPr lang="en-US" sz="2000" b="1" kern="0" noProof="0" dirty="0">
                <a:solidFill>
                  <a:srgbClr val="000000"/>
                </a:solidFill>
              </a:rPr>
              <a:t>Urban Expansion in Las Vegas, Nevada</a:t>
            </a:r>
            <a:endParaRPr kumimoji="0" lang="en-US" sz="2000" b="1" i="0" u="none" strike="noStrike" kern="0" cap="none" spc="0" normalizeH="0" baseline="0" noProof="0" dirty="0">
              <a:ln>
                <a:noFill/>
              </a:ln>
              <a:solidFill>
                <a:srgbClr val="000000"/>
              </a:solidFill>
              <a:effectLst/>
              <a:uLnTx/>
              <a:uFillTx/>
              <a:sym typeface="Open Sans"/>
            </a:endParaRPr>
          </a:p>
        </p:txBody>
      </p:sp>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F4D92"/>
                </a:solidFill>
                <a:effectLst/>
                <a:uLnTx/>
                <a:uFillTx/>
                <a:latin typeface="Georgia"/>
                <a:ea typeface="+mj-ea"/>
                <a:cs typeface="Georgia"/>
              </a:rPr>
              <a:t>	Remote Sensing/Earth Observation</a:t>
            </a:r>
          </a:p>
        </p:txBody>
      </p:sp>
      <p:sp>
        <p:nvSpPr>
          <p:cNvPr id="9" name="Google Shape;266;p40">
            <a:extLst>
              <a:ext uri="{FF2B5EF4-FFF2-40B4-BE49-F238E27FC236}">
                <a16:creationId xmlns:a16="http://schemas.microsoft.com/office/drawing/2014/main" id="{2E7E7308-8DE5-427A-AB3C-420AF41FB5BA}"/>
              </a:ext>
            </a:extLst>
          </p:cNvPr>
          <p:cNvSpPr txBox="1">
            <a:spLocks/>
          </p:cNvSpPr>
          <p:nvPr/>
        </p:nvSpPr>
        <p:spPr>
          <a:xfrm>
            <a:off x="364067" y="1326824"/>
            <a:ext cx="4597400" cy="4718376"/>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buClr>
                <a:schemeClr val="dk1"/>
              </a:buClr>
              <a:buSzPts val="1800"/>
              <a:buFont typeface="Open Sans"/>
              <a:buNone/>
            </a:pPr>
            <a:r>
              <a:rPr lang="en-US" sz="1800" b="1" dirty="0">
                <a:solidFill>
                  <a:schemeClr val="dk1"/>
                </a:solidFill>
                <a:latin typeface="Open Sans"/>
                <a:ea typeface="Open Sans"/>
                <a:cs typeface="Open Sans"/>
                <a:sym typeface="Open Sans"/>
              </a:rPr>
              <a:t>Earth observation (EO)</a:t>
            </a:r>
            <a:r>
              <a:rPr lang="en-US" sz="1800" dirty="0">
                <a:solidFill>
                  <a:schemeClr val="dk1"/>
                </a:solidFill>
                <a:latin typeface="Open Sans"/>
                <a:ea typeface="Open Sans"/>
                <a:cs typeface="Open Sans"/>
                <a:sym typeface="Open Sans"/>
              </a:rPr>
              <a:t> is the gathering of information about planet Earth's physical, chemical and biological systems via remote sensing technologies supplemented by earth surveying techniques, encompassing the collection, analysis and presentation of data. </a:t>
            </a:r>
            <a:endParaRPr lang="en-US" sz="1200" dirty="0">
              <a:solidFill>
                <a:schemeClr val="dk1"/>
              </a:solidFill>
              <a:latin typeface="Open Sans"/>
              <a:ea typeface="Open Sans"/>
              <a:cs typeface="Open Sans"/>
              <a:sym typeface="Open Sans"/>
            </a:endParaRPr>
          </a:p>
          <a:p>
            <a:pPr marL="0" indent="0">
              <a:lnSpc>
                <a:spcPct val="115000"/>
              </a:lnSpc>
              <a:spcBef>
                <a:spcPts val="0"/>
              </a:spcBef>
              <a:buClr>
                <a:schemeClr val="dk1"/>
              </a:buClr>
              <a:buSzPts val="1800"/>
              <a:buNone/>
            </a:pPr>
            <a:r>
              <a:rPr lang="en-US" sz="1200" dirty="0">
                <a:solidFill>
                  <a:schemeClr val="dk1"/>
                </a:solidFill>
                <a:latin typeface="Open Sans"/>
                <a:ea typeface="Open Sans"/>
                <a:cs typeface="Open Sans"/>
                <a:sym typeface="Open Sans"/>
              </a:rPr>
              <a:t>	- [</a:t>
            </a:r>
            <a:r>
              <a:rPr lang="en-US" sz="1200" i="1" dirty="0">
                <a:solidFill>
                  <a:schemeClr val="dk1"/>
                </a:solidFill>
                <a:latin typeface="Open Sans"/>
                <a:ea typeface="Open Sans"/>
                <a:cs typeface="Open Sans"/>
                <a:sym typeface="Open Sans"/>
              </a:rPr>
              <a:t>International Journal of Applied Earth Observation </a:t>
            </a:r>
          </a:p>
          <a:p>
            <a:pPr marL="0" indent="0">
              <a:lnSpc>
                <a:spcPct val="115000"/>
              </a:lnSpc>
              <a:spcBef>
                <a:spcPts val="0"/>
              </a:spcBef>
              <a:buClr>
                <a:schemeClr val="dk1"/>
              </a:buClr>
              <a:buSzPts val="1800"/>
              <a:buNone/>
            </a:pPr>
            <a:r>
              <a:rPr lang="en-US" sz="1200" i="1" dirty="0">
                <a:solidFill>
                  <a:schemeClr val="dk1"/>
                </a:solidFill>
                <a:latin typeface="Open Sans"/>
                <a:ea typeface="Open Sans"/>
                <a:cs typeface="Open Sans"/>
                <a:sym typeface="Open Sans"/>
              </a:rPr>
              <a:t>	   and Geoinformation</a:t>
            </a:r>
            <a:r>
              <a:rPr lang="en-US" sz="1200" dirty="0">
                <a:solidFill>
                  <a:schemeClr val="dk1"/>
                </a:solidFill>
                <a:latin typeface="Open Sans"/>
                <a:ea typeface="Open Sans"/>
                <a:cs typeface="Open Sans"/>
                <a:sym typeface="Open Sans"/>
              </a:rPr>
              <a:t>]</a:t>
            </a:r>
          </a:p>
          <a:p>
            <a:pPr marL="0" indent="0">
              <a:lnSpc>
                <a:spcPct val="115000"/>
              </a:lnSpc>
              <a:spcBef>
                <a:spcPts val="0"/>
              </a:spcBef>
              <a:buClr>
                <a:schemeClr val="dk1"/>
              </a:buClr>
              <a:buSzPts val="1800"/>
              <a:buFont typeface="Open Sans"/>
              <a:buNone/>
            </a:pPr>
            <a:endParaRPr lang="en-US" sz="1800" dirty="0">
              <a:solidFill>
                <a:schemeClr val="dk1"/>
              </a:solidFill>
              <a:latin typeface="Open Sans"/>
              <a:ea typeface="Open Sans"/>
              <a:cs typeface="Open Sans"/>
              <a:sym typeface="Open Sans"/>
            </a:endParaRPr>
          </a:p>
          <a:p>
            <a:pPr marL="0" indent="0">
              <a:lnSpc>
                <a:spcPct val="115000"/>
              </a:lnSpc>
              <a:spcBef>
                <a:spcPts val="1600"/>
              </a:spcBef>
              <a:spcAft>
                <a:spcPts val="1600"/>
              </a:spcAft>
              <a:buClr>
                <a:schemeClr val="dk1"/>
              </a:buClr>
              <a:buSzPts val="1800"/>
              <a:buFont typeface="Open Sans"/>
              <a:buNone/>
            </a:pPr>
            <a:r>
              <a:rPr lang="en-US" sz="1800" dirty="0">
                <a:solidFill>
                  <a:schemeClr val="dk1"/>
                </a:solidFill>
                <a:latin typeface="Open Sans"/>
                <a:ea typeface="Open Sans"/>
                <a:cs typeface="Open Sans"/>
                <a:sym typeface="Open Sans"/>
              </a:rPr>
              <a:t>Remote sensing - sensors do not come into contact with the object being sensed</a:t>
            </a:r>
          </a:p>
        </p:txBody>
      </p:sp>
      <p:pic>
        <p:nvPicPr>
          <p:cNvPr id="15" name="Content Placeholder 6">
            <a:extLst>
              <a:ext uri="{FF2B5EF4-FFF2-40B4-BE49-F238E27FC236}">
                <a16:creationId xmlns:a16="http://schemas.microsoft.com/office/drawing/2014/main" id="{92FC83CC-757C-460B-B1FE-5F323DBD1694}"/>
              </a:ext>
            </a:extLst>
          </p:cNvPr>
          <p:cNvPicPr>
            <a:picLocks noGrp="1"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886912" y="1308572"/>
            <a:ext cx="2687245" cy="2377440"/>
          </a:xfrm>
          <a:prstGeom prst="rect">
            <a:avLst/>
          </a:prstGeom>
          <a:noFill/>
          <a:ln w="9525">
            <a:noFill/>
            <a:miter lim="800000"/>
            <a:headEnd/>
            <a:tailEnd/>
          </a:ln>
          <a:effectLst/>
        </p:spPr>
      </p:pic>
      <p:pic>
        <p:nvPicPr>
          <p:cNvPr id="16" name="Content Placeholder 9">
            <a:extLst>
              <a:ext uri="{FF2B5EF4-FFF2-40B4-BE49-F238E27FC236}">
                <a16:creationId xmlns:a16="http://schemas.microsoft.com/office/drawing/2014/main" id="{52514353-89D3-4FE7-A931-3F4D4B4D6FA5}"/>
              </a:ext>
            </a:extLst>
          </p:cNvPr>
          <p:cNvPicPr>
            <a:picLocks noGrp="1"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8856134" y="1308572"/>
            <a:ext cx="2687245" cy="2377440"/>
          </a:xfrm>
          <a:prstGeom prst="rect">
            <a:avLst/>
          </a:prstGeom>
          <a:noFill/>
          <a:ln w="9525">
            <a:noFill/>
            <a:miter lim="800000"/>
            <a:headEnd/>
            <a:tailEnd/>
          </a:ln>
          <a:effectLst/>
        </p:spPr>
      </p:pic>
      <p:sp>
        <p:nvSpPr>
          <p:cNvPr id="19" name="Google Shape;229;p36">
            <a:extLst>
              <a:ext uri="{FF2B5EF4-FFF2-40B4-BE49-F238E27FC236}">
                <a16:creationId xmlns:a16="http://schemas.microsoft.com/office/drawing/2014/main" id="{E88D598D-BDFA-4020-B81A-A3B3C685E292}"/>
              </a:ext>
            </a:extLst>
          </p:cNvPr>
          <p:cNvSpPr txBox="1">
            <a:spLocks/>
          </p:cNvSpPr>
          <p:nvPr/>
        </p:nvSpPr>
        <p:spPr>
          <a:xfrm>
            <a:off x="6174283" y="865466"/>
            <a:ext cx="5139320" cy="7206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marR="0" lvl="0" indent="0" algn="ctr" defTabSz="914400" rtl="0" eaLnBrk="1" fontAlgn="auto" latinLnBrk="0" hangingPunct="1">
              <a:lnSpc>
                <a:spcPct val="115000"/>
              </a:lnSpc>
              <a:spcBef>
                <a:spcPts val="0"/>
              </a:spcBef>
              <a:spcAft>
                <a:spcPts val="1600"/>
              </a:spcAft>
              <a:buClr>
                <a:srgbClr val="000000"/>
              </a:buClr>
              <a:buSzPts val="1400"/>
              <a:buFont typeface="Open Sans"/>
              <a:buNone/>
              <a:tabLst/>
              <a:defRPr/>
            </a:pPr>
            <a:r>
              <a:rPr lang="en-US" sz="2000" b="1" kern="0" noProof="0" dirty="0">
                <a:solidFill>
                  <a:srgbClr val="000000"/>
                </a:solidFill>
              </a:rPr>
              <a:t>Deforestation in Brazil</a:t>
            </a:r>
            <a:endParaRPr kumimoji="0" lang="en-US" sz="2000" b="1" i="0" u="none" strike="noStrike" kern="0" cap="none" spc="0" normalizeH="0" baseline="0" noProof="0" dirty="0">
              <a:ln>
                <a:noFill/>
              </a:ln>
              <a:solidFill>
                <a:srgbClr val="000000"/>
              </a:solidFill>
              <a:effectLst/>
              <a:uLnTx/>
              <a:uFillTx/>
              <a:sym typeface="Open Sans"/>
            </a:endParaRPr>
          </a:p>
        </p:txBody>
      </p:sp>
      <p:sp>
        <p:nvSpPr>
          <p:cNvPr id="20" name="Google Shape;229;p36">
            <a:extLst>
              <a:ext uri="{FF2B5EF4-FFF2-40B4-BE49-F238E27FC236}">
                <a16:creationId xmlns:a16="http://schemas.microsoft.com/office/drawing/2014/main" id="{6B44960B-7BA2-4AA2-B1DB-64511DB5F67C}"/>
              </a:ext>
            </a:extLst>
          </p:cNvPr>
          <p:cNvSpPr txBox="1">
            <a:spLocks/>
          </p:cNvSpPr>
          <p:nvPr/>
        </p:nvSpPr>
        <p:spPr>
          <a:xfrm>
            <a:off x="5886912" y="3185153"/>
            <a:ext cx="768385" cy="529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marR="0" lvl="0" indent="0" algn="ctr" defTabSz="914400" rtl="0" eaLnBrk="1" fontAlgn="auto" latinLnBrk="0" hangingPunct="1">
              <a:lnSpc>
                <a:spcPct val="115000"/>
              </a:lnSpc>
              <a:spcBef>
                <a:spcPts val="0"/>
              </a:spcBef>
              <a:spcAft>
                <a:spcPts val="1600"/>
              </a:spcAft>
              <a:buClr>
                <a:srgbClr val="000000"/>
              </a:buClr>
              <a:buSzPts val="1400"/>
              <a:buFont typeface="Open Sans"/>
              <a:buNone/>
              <a:tabLst/>
              <a:defRPr/>
            </a:pPr>
            <a:r>
              <a:rPr lang="en-US" sz="2000" b="1" kern="0" noProof="0" dirty="0">
                <a:solidFill>
                  <a:schemeClr val="bg1"/>
                </a:solidFill>
              </a:rPr>
              <a:t>1988</a:t>
            </a:r>
            <a:endParaRPr kumimoji="0" lang="en-US" sz="2000" b="1" i="0" u="none" strike="noStrike" kern="0" cap="none" spc="0" normalizeH="0" baseline="0" noProof="0" dirty="0">
              <a:ln>
                <a:noFill/>
              </a:ln>
              <a:solidFill>
                <a:schemeClr val="bg1"/>
              </a:solidFill>
              <a:effectLst/>
              <a:uLnTx/>
              <a:uFillTx/>
              <a:sym typeface="Open Sans"/>
            </a:endParaRPr>
          </a:p>
        </p:txBody>
      </p:sp>
      <p:sp>
        <p:nvSpPr>
          <p:cNvPr id="21" name="Google Shape;229;p36">
            <a:extLst>
              <a:ext uri="{FF2B5EF4-FFF2-40B4-BE49-F238E27FC236}">
                <a16:creationId xmlns:a16="http://schemas.microsoft.com/office/drawing/2014/main" id="{EBF5A551-9945-4927-8A6F-5B1E56D0FEB5}"/>
              </a:ext>
            </a:extLst>
          </p:cNvPr>
          <p:cNvSpPr txBox="1">
            <a:spLocks/>
          </p:cNvSpPr>
          <p:nvPr/>
        </p:nvSpPr>
        <p:spPr>
          <a:xfrm>
            <a:off x="8856134" y="3185153"/>
            <a:ext cx="768385" cy="529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marR="0" lvl="0" indent="0" algn="ctr" defTabSz="914400" rtl="0" eaLnBrk="1" fontAlgn="auto" latinLnBrk="0" hangingPunct="1">
              <a:lnSpc>
                <a:spcPct val="115000"/>
              </a:lnSpc>
              <a:spcBef>
                <a:spcPts val="0"/>
              </a:spcBef>
              <a:spcAft>
                <a:spcPts val="1600"/>
              </a:spcAft>
              <a:buClr>
                <a:srgbClr val="000000"/>
              </a:buClr>
              <a:buSzPts val="1400"/>
              <a:buFont typeface="Open Sans"/>
              <a:buNone/>
              <a:tabLst/>
              <a:defRPr/>
            </a:pPr>
            <a:r>
              <a:rPr lang="en-US" sz="2000" b="1" kern="0" noProof="0" dirty="0">
                <a:solidFill>
                  <a:schemeClr val="bg1"/>
                </a:solidFill>
              </a:rPr>
              <a:t>1999</a:t>
            </a:r>
            <a:endParaRPr kumimoji="0" lang="en-US" sz="2000" b="1" i="0" u="none" strike="noStrike" kern="0" cap="none" spc="0" normalizeH="0" baseline="0" noProof="0" dirty="0">
              <a:ln>
                <a:noFill/>
              </a:ln>
              <a:solidFill>
                <a:schemeClr val="bg1"/>
              </a:solidFill>
              <a:effectLst/>
              <a:uLnTx/>
              <a:uFillTx/>
              <a:sym typeface="Open Sans"/>
            </a:endParaRPr>
          </a:p>
        </p:txBody>
      </p:sp>
      <p:sp>
        <p:nvSpPr>
          <p:cNvPr id="22" name="Google Shape;229;p36">
            <a:extLst>
              <a:ext uri="{FF2B5EF4-FFF2-40B4-BE49-F238E27FC236}">
                <a16:creationId xmlns:a16="http://schemas.microsoft.com/office/drawing/2014/main" id="{896F31ED-9B19-4F0D-BF37-FB30FB616CF6}"/>
              </a:ext>
            </a:extLst>
          </p:cNvPr>
          <p:cNvSpPr txBox="1">
            <a:spLocks/>
          </p:cNvSpPr>
          <p:nvPr/>
        </p:nvSpPr>
        <p:spPr>
          <a:xfrm>
            <a:off x="5886912" y="5791954"/>
            <a:ext cx="768385" cy="529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marR="0" lvl="0" indent="0" algn="ctr" defTabSz="914400" rtl="0" eaLnBrk="1" fontAlgn="auto" latinLnBrk="0" hangingPunct="1">
              <a:lnSpc>
                <a:spcPct val="115000"/>
              </a:lnSpc>
              <a:spcBef>
                <a:spcPts val="0"/>
              </a:spcBef>
              <a:spcAft>
                <a:spcPts val="1600"/>
              </a:spcAft>
              <a:buClr>
                <a:srgbClr val="000000"/>
              </a:buClr>
              <a:buSzPts val="1400"/>
              <a:buFont typeface="Open Sans"/>
              <a:buNone/>
              <a:tabLst/>
              <a:defRPr/>
            </a:pPr>
            <a:r>
              <a:rPr lang="en-US" sz="2000" b="1" kern="0" noProof="0" dirty="0">
                <a:solidFill>
                  <a:schemeClr val="bg1"/>
                </a:solidFill>
              </a:rPr>
              <a:t>1985</a:t>
            </a:r>
            <a:endParaRPr kumimoji="0" lang="en-US" sz="2000" b="1" i="0" u="none" strike="noStrike" kern="0" cap="none" spc="0" normalizeH="0" baseline="0" noProof="0" dirty="0">
              <a:ln>
                <a:noFill/>
              </a:ln>
              <a:solidFill>
                <a:schemeClr val="bg1"/>
              </a:solidFill>
              <a:effectLst/>
              <a:uLnTx/>
              <a:uFillTx/>
              <a:sym typeface="Open Sans"/>
            </a:endParaRPr>
          </a:p>
        </p:txBody>
      </p:sp>
    </p:spTree>
    <p:extLst>
      <p:ext uri="{BB962C8B-B14F-4D97-AF65-F5344CB8AC3E}">
        <p14:creationId xmlns:p14="http://schemas.microsoft.com/office/powerpoint/2010/main" val="46146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0207"/>
        </a:solidFill>
        <a:effectLst/>
      </p:bgPr>
    </p:bg>
    <p:spTree>
      <p:nvGrpSpPr>
        <p:cNvPr id="1" name="Shape 821"/>
        <p:cNvGrpSpPr/>
        <p:nvPr/>
      </p:nvGrpSpPr>
      <p:grpSpPr>
        <a:xfrm>
          <a:off x="0" y="0"/>
          <a:ext cx="0" cy="0"/>
          <a:chOff x="0" y="0"/>
          <a:chExt cx="0" cy="0"/>
        </a:xfrm>
      </p:grpSpPr>
      <p:pic>
        <p:nvPicPr>
          <p:cNvPr id="822" name="Google Shape;822;p141"/>
          <p:cNvPicPr preferRelativeResize="0"/>
          <p:nvPr/>
        </p:nvPicPr>
        <p:blipFill rotWithShape="1">
          <a:blip r:embed="rId3">
            <a:alphaModFix/>
          </a:blip>
          <a:srcRect t="12392" b="1785"/>
          <a:stretch/>
        </p:blipFill>
        <p:spPr>
          <a:xfrm>
            <a:off x="1537467" y="0"/>
            <a:ext cx="10654525" cy="6858000"/>
          </a:xfrm>
          <a:prstGeom prst="rect">
            <a:avLst/>
          </a:prstGeom>
          <a:noFill/>
          <a:ln>
            <a:noFill/>
          </a:ln>
        </p:spPr>
      </p:pic>
      <p:sp>
        <p:nvSpPr>
          <p:cNvPr id="823" name="Google Shape;823;p141"/>
          <p:cNvSpPr/>
          <p:nvPr/>
        </p:nvSpPr>
        <p:spPr>
          <a:xfrm>
            <a:off x="10516400" y="6459600"/>
            <a:ext cx="1358800" cy="398400"/>
          </a:xfrm>
          <a:prstGeom prst="rect">
            <a:avLst/>
          </a:prstGeom>
          <a:noFill/>
          <a:ln>
            <a:noFill/>
          </a:ln>
        </p:spPr>
        <p:txBody>
          <a:bodyPr spcFirstLastPara="1" wrap="square" lIns="121900" tIns="60933" rIns="121900" bIns="60933" anchor="ctr" anchorCtr="0">
            <a:noAutofit/>
          </a:bodyPr>
          <a:lstStyle/>
          <a:p>
            <a:r>
              <a:rPr lang="en" sz="1251">
                <a:solidFill>
                  <a:srgbClr val="999999"/>
                </a:solidFill>
                <a:latin typeface="Roboto"/>
                <a:ea typeface="Roboto"/>
                <a:cs typeface="Roboto"/>
                <a:sym typeface="Roboto"/>
              </a:rPr>
              <a:t>Source: NASA</a:t>
            </a:r>
            <a:endParaRPr sz="2400"/>
          </a:p>
        </p:txBody>
      </p:sp>
      <p:sp>
        <p:nvSpPr>
          <p:cNvPr id="824" name="Google Shape;824;p141"/>
          <p:cNvSpPr txBox="1"/>
          <p:nvPr/>
        </p:nvSpPr>
        <p:spPr>
          <a:xfrm>
            <a:off x="624900" y="1478167"/>
            <a:ext cx="3944000" cy="1730800"/>
          </a:xfrm>
          <a:prstGeom prst="rect">
            <a:avLst/>
          </a:prstGeom>
          <a:noFill/>
          <a:ln>
            <a:noFill/>
          </a:ln>
        </p:spPr>
        <p:txBody>
          <a:bodyPr spcFirstLastPara="1" wrap="square" lIns="121900" tIns="121900" rIns="121900" bIns="121900" anchor="t" anchorCtr="0">
            <a:noAutofit/>
          </a:bodyPr>
          <a:lstStyle/>
          <a:p>
            <a:r>
              <a:rPr lang="en" sz="2133" dirty="0">
                <a:solidFill>
                  <a:srgbClr val="FFFFFF"/>
                </a:solidFill>
                <a:latin typeface="Open Sans"/>
                <a:ea typeface="Open Sans"/>
                <a:cs typeface="Open Sans"/>
                <a:sym typeface="Open Sans"/>
              </a:rPr>
              <a:t>NASA Earth Observing System Data and Information System (EOSDIS)</a:t>
            </a:r>
            <a:endParaRPr sz="2133" dirty="0">
              <a:solidFill>
                <a:srgbClr val="FFFFFF"/>
              </a:solidFill>
              <a:latin typeface="Open Sans"/>
              <a:ea typeface="Open Sans"/>
              <a:cs typeface="Open Sans"/>
              <a:sym typeface="Open Sans"/>
            </a:endParaRPr>
          </a:p>
          <a:p>
            <a:endParaRPr sz="2400" dirty="0">
              <a:solidFill>
                <a:srgbClr val="FFFFFF"/>
              </a:solidFill>
              <a:latin typeface="Open Sans"/>
              <a:ea typeface="Open Sans"/>
              <a:cs typeface="Open Sans"/>
              <a:sym typeface="Open Sans"/>
            </a:endParaRPr>
          </a:p>
          <a:p>
            <a:r>
              <a:rPr lang="en" sz="4000" b="1" dirty="0">
                <a:solidFill>
                  <a:schemeClr val="accent4">
                    <a:lumMod val="40000"/>
                    <a:lumOff val="60000"/>
                  </a:schemeClr>
                </a:solidFill>
                <a:latin typeface="Open Sans"/>
                <a:ea typeface="Open Sans"/>
                <a:cs typeface="Open Sans"/>
                <a:sym typeface="Open Sans"/>
              </a:rPr>
              <a:t>6.4 TB of data per day</a:t>
            </a:r>
            <a:endParaRPr sz="4000" b="1" dirty="0">
              <a:solidFill>
                <a:schemeClr val="accent4">
                  <a:lumMod val="40000"/>
                  <a:lumOff val="60000"/>
                </a:schemeClr>
              </a:solidFill>
              <a:latin typeface="Open Sans"/>
              <a:ea typeface="Open Sans"/>
              <a:cs typeface="Open Sans"/>
              <a:sym typeface="Open Sans"/>
            </a:endParaRPr>
          </a:p>
        </p:txBody>
      </p:sp>
    </p:spTree>
    <p:extLst>
      <p:ext uri="{BB962C8B-B14F-4D97-AF65-F5344CB8AC3E}">
        <p14:creationId xmlns:p14="http://schemas.microsoft.com/office/powerpoint/2010/main" val="98147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0D2B"/>
        </a:solidFill>
        <a:effectLst/>
      </p:bgPr>
    </p:bg>
    <p:spTree>
      <p:nvGrpSpPr>
        <p:cNvPr id="1" name="Shape 828"/>
        <p:cNvGrpSpPr/>
        <p:nvPr/>
      </p:nvGrpSpPr>
      <p:grpSpPr>
        <a:xfrm>
          <a:off x="0" y="0"/>
          <a:ext cx="0" cy="0"/>
          <a:chOff x="0" y="0"/>
          <a:chExt cx="0" cy="0"/>
        </a:xfrm>
      </p:grpSpPr>
      <p:pic>
        <p:nvPicPr>
          <p:cNvPr id="829" name="Google Shape;829;p142"/>
          <p:cNvPicPr preferRelativeResize="0"/>
          <p:nvPr/>
        </p:nvPicPr>
        <p:blipFill rotWithShape="1">
          <a:blip r:embed="rId3">
            <a:alphaModFix/>
          </a:blip>
          <a:srcRect t="8116" b="8124"/>
          <a:stretch/>
        </p:blipFill>
        <p:spPr>
          <a:xfrm>
            <a:off x="1537467" y="1"/>
            <a:ext cx="10654527" cy="6858001"/>
          </a:xfrm>
          <a:prstGeom prst="rect">
            <a:avLst/>
          </a:prstGeom>
          <a:noFill/>
          <a:ln>
            <a:noFill/>
          </a:ln>
        </p:spPr>
      </p:pic>
      <p:sp>
        <p:nvSpPr>
          <p:cNvPr id="830" name="Google Shape;830;p142"/>
          <p:cNvSpPr/>
          <p:nvPr/>
        </p:nvSpPr>
        <p:spPr>
          <a:xfrm>
            <a:off x="10516400" y="6459600"/>
            <a:ext cx="1358800" cy="398400"/>
          </a:xfrm>
          <a:prstGeom prst="rect">
            <a:avLst/>
          </a:prstGeom>
          <a:noFill/>
          <a:ln>
            <a:noFill/>
          </a:ln>
        </p:spPr>
        <p:txBody>
          <a:bodyPr spcFirstLastPara="1" wrap="square" lIns="121900" tIns="60933" rIns="121900" bIns="60933" anchor="ctr" anchorCtr="0">
            <a:noAutofit/>
          </a:bodyPr>
          <a:lstStyle/>
          <a:p>
            <a:r>
              <a:rPr lang="en" sz="1251">
                <a:solidFill>
                  <a:srgbClr val="999999"/>
                </a:solidFill>
                <a:latin typeface="Roboto"/>
                <a:ea typeface="Roboto"/>
                <a:cs typeface="Roboto"/>
                <a:sym typeface="Roboto"/>
              </a:rPr>
              <a:t>Source: ESA</a:t>
            </a:r>
            <a:endParaRPr sz="2400"/>
          </a:p>
        </p:txBody>
      </p:sp>
      <p:sp>
        <p:nvSpPr>
          <p:cNvPr id="831" name="Google Shape;831;p142"/>
          <p:cNvSpPr txBox="1"/>
          <p:nvPr/>
        </p:nvSpPr>
        <p:spPr>
          <a:xfrm>
            <a:off x="628125" y="2125418"/>
            <a:ext cx="3944000" cy="2120400"/>
          </a:xfrm>
          <a:prstGeom prst="rect">
            <a:avLst/>
          </a:prstGeom>
          <a:noFill/>
          <a:ln>
            <a:noFill/>
          </a:ln>
        </p:spPr>
        <p:txBody>
          <a:bodyPr spcFirstLastPara="1" wrap="square" lIns="121900" tIns="121900" rIns="121900" bIns="121900" anchor="t" anchorCtr="0">
            <a:noAutofit/>
          </a:bodyPr>
          <a:lstStyle/>
          <a:p>
            <a:r>
              <a:rPr lang="en" sz="2133" dirty="0">
                <a:solidFill>
                  <a:srgbClr val="FFFFFF"/>
                </a:solidFill>
                <a:latin typeface="Open Sans"/>
                <a:ea typeface="Open Sans"/>
                <a:cs typeface="Open Sans"/>
                <a:sym typeface="Open Sans"/>
              </a:rPr>
              <a:t>Copernicus (Sentinel)</a:t>
            </a:r>
            <a:endParaRPr sz="2133" dirty="0">
              <a:solidFill>
                <a:srgbClr val="FFFFFF"/>
              </a:solidFill>
              <a:latin typeface="Open Sans"/>
              <a:ea typeface="Open Sans"/>
              <a:cs typeface="Open Sans"/>
              <a:sym typeface="Open Sans"/>
            </a:endParaRPr>
          </a:p>
          <a:p>
            <a:endParaRPr sz="2400" dirty="0">
              <a:solidFill>
                <a:srgbClr val="FFFFFF"/>
              </a:solidFill>
              <a:latin typeface="Open Sans"/>
              <a:ea typeface="Open Sans"/>
              <a:cs typeface="Open Sans"/>
              <a:sym typeface="Open Sans"/>
            </a:endParaRPr>
          </a:p>
          <a:p>
            <a:r>
              <a:rPr lang="en" sz="4000" b="1" dirty="0">
                <a:solidFill>
                  <a:schemeClr val="accent4">
                    <a:lumMod val="40000"/>
                    <a:lumOff val="60000"/>
                  </a:schemeClr>
                </a:solidFill>
                <a:latin typeface="Open Sans"/>
                <a:ea typeface="Open Sans"/>
                <a:cs typeface="Open Sans"/>
                <a:sym typeface="Open Sans"/>
              </a:rPr>
              <a:t>150 TB of data per day</a:t>
            </a:r>
            <a:endParaRPr sz="4000" b="1" dirty="0">
              <a:solidFill>
                <a:schemeClr val="accent4">
                  <a:lumMod val="40000"/>
                  <a:lumOff val="60000"/>
                </a:schemeClr>
              </a:solidFill>
              <a:latin typeface="Open Sans"/>
              <a:ea typeface="Open Sans"/>
              <a:cs typeface="Open Sans"/>
              <a:sym typeface="Open Sans"/>
            </a:endParaRPr>
          </a:p>
        </p:txBody>
      </p:sp>
    </p:spTree>
    <p:extLst>
      <p:ext uri="{BB962C8B-B14F-4D97-AF65-F5344CB8AC3E}">
        <p14:creationId xmlns:p14="http://schemas.microsoft.com/office/powerpoint/2010/main" val="271261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5920" y="2591118"/>
            <a:ext cx="1977813" cy="1143000"/>
          </a:xfrm>
        </p:spPr>
        <p:txBody>
          <a:bodyPr>
            <a:normAutofit/>
          </a:bodyPr>
          <a:lstStyle/>
          <a:p>
            <a:pPr algn="l"/>
            <a:r>
              <a:rPr lang="en-US" sz="3200" dirty="0">
                <a:solidFill>
                  <a:schemeClr val="tx2"/>
                </a:solidFill>
                <a:latin typeface="Georgia"/>
                <a:cs typeface="Georgia"/>
              </a:rPr>
              <a:t>Roadmap</a:t>
            </a:r>
          </a:p>
        </p:txBody>
      </p:sp>
      <p:graphicFrame>
        <p:nvGraphicFramePr>
          <p:cNvPr id="9" name="Content Placeholder 2">
            <a:extLst>
              <a:ext uri="{FF2B5EF4-FFF2-40B4-BE49-F238E27FC236}">
                <a16:creationId xmlns:a16="http://schemas.microsoft.com/office/drawing/2014/main" id="{DCAEFB8F-FC70-414E-B1A5-668D1B0758E8}"/>
              </a:ext>
            </a:extLst>
          </p:cNvPr>
          <p:cNvGraphicFramePr>
            <a:graphicFrameLocks/>
          </p:cNvGraphicFramePr>
          <p:nvPr>
            <p:extLst>
              <p:ext uri="{D42A27DB-BD31-4B8C-83A1-F6EECF244321}">
                <p14:modId xmlns:p14="http://schemas.microsoft.com/office/powerpoint/2010/main" val="880090182"/>
              </p:ext>
            </p:extLst>
          </p:nvPr>
        </p:nvGraphicFramePr>
        <p:xfrm>
          <a:off x="5336540" y="362550"/>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4153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The Electromagnetic Spectrum</a:t>
            </a:r>
          </a:p>
        </p:txBody>
      </p:sp>
      <p:pic>
        <p:nvPicPr>
          <p:cNvPr id="5" name="Picture 2" descr="http://local.content.compendiumblog.com/uploads/user/2af9dc1d-8541-42e4-a91f-6aaf97caf33a/4844a17e-a4fb-4018-9d3a-31dc846044ee/Visible%20spectrum.jpg">
            <a:extLst>
              <a:ext uri="{FF2B5EF4-FFF2-40B4-BE49-F238E27FC236}">
                <a16:creationId xmlns:a16="http://schemas.microsoft.com/office/drawing/2014/main" id="{61AB4A5E-D9F5-4684-AD19-7AB8D66804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2866" y="1309136"/>
            <a:ext cx="10176933" cy="4861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6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Objects reflect and absorb solar energy differently</a:t>
            </a:r>
          </a:p>
        </p:txBody>
      </p:sp>
      <p:pic>
        <p:nvPicPr>
          <p:cNvPr id="4" name="Picture 5" descr="Solar_reflect">
            <a:extLst>
              <a:ext uri="{FF2B5EF4-FFF2-40B4-BE49-F238E27FC236}">
                <a16:creationId xmlns:a16="http://schemas.microsoft.com/office/drawing/2014/main" id="{7A70BD47-63BA-48A6-8EFA-E6063E7BE7AD}"/>
              </a:ext>
            </a:extLst>
          </p:cNvPr>
          <p:cNvPicPr>
            <a:picLocks noGrp="1" noChangeAspect="1" noChangeArrowheads="1"/>
          </p:cNvPicPr>
          <p:nvPr>
            <p:ph idx="1"/>
          </p:nvPr>
        </p:nvPicPr>
        <p:blipFill>
          <a:blip r:embed="rId4" cstate="print"/>
          <a:srcRect/>
          <a:stretch>
            <a:fillRect/>
          </a:stretch>
        </p:blipFill>
        <p:spPr>
          <a:xfrm>
            <a:off x="594257" y="1278468"/>
            <a:ext cx="6143625" cy="4525963"/>
          </a:xfrm>
          <a:noFill/>
        </p:spPr>
      </p:pic>
      <p:pic>
        <p:nvPicPr>
          <p:cNvPr id="7" name="Picture 3" descr="signatures">
            <a:extLst>
              <a:ext uri="{FF2B5EF4-FFF2-40B4-BE49-F238E27FC236}">
                <a16:creationId xmlns:a16="http://schemas.microsoft.com/office/drawing/2014/main" id="{7A2BA750-A5D9-41A9-8417-056A74C6B5EE}"/>
              </a:ext>
            </a:extLst>
          </p:cNvPr>
          <p:cNvPicPr>
            <a:picLocks noChangeAspect="1" noChangeArrowheads="1"/>
          </p:cNvPicPr>
          <p:nvPr/>
        </p:nvPicPr>
        <p:blipFill>
          <a:blip r:embed="rId5" cstate="print"/>
          <a:srcRect/>
          <a:stretch>
            <a:fillRect/>
          </a:stretch>
        </p:blipFill>
        <p:spPr>
          <a:xfrm>
            <a:off x="7635346" y="1286935"/>
            <a:ext cx="3762375" cy="4572000"/>
          </a:xfrm>
          <a:prstGeom prst="rect">
            <a:avLst/>
          </a:prstGeom>
          <a:ln w="19050">
            <a:solidFill>
              <a:srgbClr val="336600"/>
            </a:solidFill>
          </a:ln>
        </p:spPr>
      </p:pic>
      <p:grpSp>
        <p:nvGrpSpPr>
          <p:cNvPr id="8" name="Group 8">
            <a:extLst>
              <a:ext uri="{FF2B5EF4-FFF2-40B4-BE49-F238E27FC236}">
                <a16:creationId xmlns:a16="http://schemas.microsoft.com/office/drawing/2014/main" id="{ED7A51D2-787C-4C67-9555-9F860A05F672}"/>
              </a:ext>
            </a:extLst>
          </p:cNvPr>
          <p:cNvGrpSpPr>
            <a:grpSpLocks/>
          </p:cNvGrpSpPr>
          <p:nvPr/>
        </p:nvGrpSpPr>
        <p:grpSpPr bwMode="auto">
          <a:xfrm>
            <a:off x="8493034" y="1583268"/>
            <a:ext cx="1904040" cy="3657600"/>
            <a:chOff x="3581400" y="1828800"/>
            <a:chExt cx="1639939" cy="3657600"/>
          </a:xfrm>
        </p:grpSpPr>
        <p:sp>
          <p:nvSpPr>
            <p:cNvPr id="9" name="Rectangle 4">
              <a:extLst>
                <a:ext uri="{FF2B5EF4-FFF2-40B4-BE49-F238E27FC236}">
                  <a16:creationId xmlns:a16="http://schemas.microsoft.com/office/drawing/2014/main" id="{623DE42F-925C-4C8F-95E2-3254E8FEBCDB}"/>
                </a:ext>
              </a:extLst>
            </p:cNvPr>
            <p:cNvSpPr>
              <a:spLocks noChangeArrowheads="1"/>
            </p:cNvSpPr>
            <p:nvPr/>
          </p:nvSpPr>
          <p:spPr bwMode="auto">
            <a:xfrm>
              <a:off x="3581400" y="1828800"/>
              <a:ext cx="76200" cy="3657600"/>
            </a:xfrm>
            <a:prstGeom prst="rect">
              <a:avLst/>
            </a:prstGeom>
            <a:solidFill>
              <a:srgbClr val="00B0F0">
                <a:alpha val="39999"/>
              </a:srgbClr>
            </a:solidFill>
            <a:ln w="9525" algn="ctr">
              <a:noFill/>
              <a:round/>
              <a:headEnd/>
              <a:tailEnd/>
            </a:ln>
          </p:spPr>
          <p:txBody>
            <a:bodyPr/>
            <a:lstStyle/>
            <a:p>
              <a:endParaRPr lang="en-US"/>
            </a:p>
          </p:txBody>
        </p:sp>
        <p:sp>
          <p:nvSpPr>
            <p:cNvPr id="10" name="Rectangle 5">
              <a:extLst>
                <a:ext uri="{FF2B5EF4-FFF2-40B4-BE49-F238E27FC236}">
                  <a16:creationId xmlns:a16="http://schemas.microsoft.com/office/drawing/2014/main" id="{569CCA51-4EDE-440B-A154-BFA234832A0F}"/>
                </a:ext>
              </a:extLst>
            </p:cNvPr>
            <p:cNvSpPr>
              <a:spLocks noChangeArrowheads="1"/>
            </p:cNvSpPr>
            <p:nvPr/>
          </p:nvSpPr>
          <p:spPr bwMode="auto">
            <a:xfrm>
              <a:off x="4132659" y="1828800"/>
              <a:ext cx="76200" cy="3657600"/>
            </a:xfrm>
            <a:prstGeom prst="rect">
              <a:avLst/>
            </a:prstGeom>
            <a:solidFill>
              <a:srgbClr val="00B050">
                <a:alpha val="39999"/>
              </a:srgbClr>
            </a:solidFill>
            <a:ln w="9525" algn="ctr">
              <a:noFill/>
              <a:round/>
              <a:headEnd/>
              <a:tailEnd/>
            </a:ln>
          </p:spPr>
          <p:txBody>
            <a:bodyPr/>
            <a:lstStyle/>
            <a:p>
              <a:endParaRPr lang="en-US"/>
            </a:p>
          </p:txBody>
        </p:sp>
        <p:sp>
          <p:nvSpPr>
            <p:cNvPr id="11" name="Rectangle 6">
              <a:extLst>
                <a:ext uri="{FF2B5EF4-FFF2-40B4-BE49-F238E27FC236}">
                  <a16:creationId xmlns:a16="http://schemas.microsoft.com/office/drawing/2014/main" id="{B1F58387-5C7E-49DA-8270-8D4250BEAE2D}"/>
                </a:ext>
              </a:extLst>
            </p:cNvPr>
            <p:cNvSpPr>
              <a:spLocks noChangeArrowheads="1"/>
            </p:cNvSpPr>
            <p:nvPr/>
          </p:nvSpPr>
          <p:spPr bwMode="auto">
            <a:xfrm>
              <a:off x="4651474" y="1828800"/>
              <a:ext cx="76200" cy="3657600"/>
            </a:xfrm>
            <a:prstGeom prst="rect">
              <a:avLst/>
            </a:prstGeom>
            <a:solidFill>
              <a:srgbClr val="FF0000">
                <a:alpha val="39999"/>
              </a:srgbClr>
            </a:solidFill>
            <a:ln w="9525" algn="ctr">
              <a:noFill/>
              <a:round/>
              <a:headEnd/>
              <a:tailEnd/>
            </a:ln>
          </p:spPr>
          <p:txBody>
            <a:bodyPr/>
            <a:lstStyle/>
            <a:p>
              <a:endParaRPr lang="en-US"/>
            </a:p>
          </p:txBody>
        </p:sp>
        <p:sp>
          <p:nvSpPr>
            <p:cNvPr id="12" name="Rectangle 11">
              <a:extLst>
                <a:ext uri="{FF2B5EF4-FFF2-40B4-BE49-F238E27FC236}">
                  <a16:creationId xmlns:a16="http://schemas.microsoft.com/office/drawing/2014/main" id="{A37B0754-7F0D-4E64-916C-422B1A6E14F1}"/>
                </a:ext>
              </a:extLst>
            </p:cNvPr>
            <p:cNvSpPr/>
            <p:nvPr/>
          </p:nvSpPr>
          <p:spPr bwMode="auto">
            <a:xfrm>
              <a:off x="5145139" y="1828800"/>
              <a:ext cx="76200" cy="3657600"/>
            </a:xfrm>
            <a:prstGeom prst="rect">
              <a:avLst/>
            </a:prstGeom>
            <a:solidFill>
              <a:schemeClr val="accent2">
                <a:lumMod val="75000"/>
                <a:alpha val="40000"/>
              </a:schemeClr>
            </a:solidFill>
            <a:ln w="9525" cap="flat" cmpd="sng" algn="ctr">
              <a:noFill/>
              <a:prstDash val="solid"/>
              <a:round/>
              <a:headEnd type="none" w="med" len="med"/>
              <a:tailEnd type="none" w="med" len="med"/>
            </a:ln>
            <a:effectLst/>
          </p:spPr>
          <p:txBody>
            <a:bodyPr/>
            <a:lstStyle/>
            <a:p>
              <a:pPr>
                <a:defRPr/>
              </a:pPr>
              <a:endParaRPr lang="en-US"/>
            </a:p>
          </p:txBody>
        </p:sp>
      </p:grpSp>
    </p:spTree>
    <p:extLst>
      <p:ext uri="{BB962C8B-B14F-4D97-AF65-F5344CB8AC3E}">
        <p14:creationId xmlns:p14="http://schemas.microsoft.com/office/powerpoint/2010/main" val="281810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NDVI: Normalized Difference Vegetation Index</a:t>
            </a:r>
          </a:p>
        </p:txBody>
      </p:sp>
      <p:pic>
        <p:nvPicPr>
          <p:cNvPr id="13" name="Google Shape;402;p49">
            <a:extLst>
              <a:ext uri="{FF2B5EF4-FFF2-40B4-BE49-F238E27FC236}">
                <a16:creationId xmlns:a16="http://schemas.microsoft.com/office/drawing/2014/main" id="{4D20C8CF-4AC1-4E54-9A60-B26F5E81CEE1}"/>
              </a:ext>
            </a:extLst>
          </p:cNvPr>
          <p:cNvPicPr preferRelativeResize="0"/>
          <p:nvPr/>
        </p:nvPicPr>
        <p:blipFill rotWithShape="1">
          <a:blip r:embed="rId4">
            <a:alphaModFix/>
          </a:blip>
          <a:srcRect/>
          <a:stretch/>
        </p:blipFill>
        <p:spPr>
          <a:xfrm>
            <a:off x="504650" y="1507475"/>
            <a:ext cx="5132999" cy="3843050"/>
          </a:xfrm>
          <a:prstGeom prst="rect">
            <a:avLst/>
          </a:prstGeom>
          <a:noFill/>
          <a:ln>
            <a:noFill/>
          </a:ln>
        </p:spPr>
      </p:pic>
      <p:pic>
        <p:nvPicPr>
          <p:cNvPr id="14" name="Google Shape;408;p50">
            <a:extLst>
              <a:ext uri="{FF2B5EF4-FFF2-40B4-BE49-F238E27FC236}">
                <a16:creationId xmlns:a16="http://schemas.microsoft.com/office/drawing/2014/main" id="{4D955F5A-7A22-4D23-9DE6-38108D08A654}"/>
              </a:ext>
            </a:extLst>
          </p:cNvPr>
          <p:cNvPicPr preferRelativeResize="0"/>
          <p:nvPr/>
        </p:nvPicPr>
        <p:blipFill rotWithShape="1">
          <a:blip r:embed="rId5">
            <a:alphaModFix/>
          </a:blip>
          <a:srcRect t="19309"/>
          <a:stretch/>
        </p:blipFill>
        <p:spPr>
          <a:xfrm>
            <a:off x="5577967" y="1725891"/>
            <a:ext cx="6229651" cy="3624634"/>
          </a:xfrm>
          <a:prstGeom prst="rect">
            <a:avLst/>
          </a:prstGeom>
          <a:noFill/>
          <a:ln>
            <a:noFill/>
          </a:ln>
        </p:spPr>
      </p:pic>
    </p:spTree>
    <p:extLst>
      <p:ext uri="{BB962C8B-B14F-4D97-AF65-F5344CB8AC3E}">
        <p14:creationId xmlns:p14="http://schemas.microsoft.com/office/powerpoint/2010/main" val="3770928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Radiation reaching a satellite</a:t>
            </a:r>
          </a:p>
        </p:txBody>
      </p:sp>
      <p:sp>
        <p:nvSpPr>
          <p:cNvPr id="3" name="Content Placeholder 2">
            <a:extLst>
              <a:ext uri="{FF2B5EF4-FFF2-40B4-BE49-F238E27FC236}">
                <a16:creationId xmlns:a16="http://schemas.microsoft.com/office/drawing/2014/main" id="{99922084-4CF2-4C9D-8BF8-D6FB5AD5B406}"/>
              </a:ext>
            </a:extLst>
          </p:cNvPr>
          <p:cNvSpPr>
            <a:spLocks noGrp="1"/>
          </p:cNvSpPr>
          <p:nvPr>
            <p:ph idx="1"/>
          </p:nvPr>
        </p:nvSpPr>
        <p:spPr>
          <a:xfrm>
            <a:off x="609600" y="1600201"/>
            <a:ext cx="6062133" cy="4525963"/>
          </a:xfrm>
        </p:spPr>
        <p:txBody>
          <a:bodyPr/>
          <a:lstStyle/>
          <a:p>
            <a:pPr marL="266700" lvl="0" indent="-254000">
              <a:spcBef>
                <a:spcPts val="0"/>
              </a:spcBef>
              <a:buClr>
                <a:schemeClr val="dk1"/>
              </a:buClr>
              <a:buSzPts val="2400"/>
            </a:pPr>
            <a:r>
              <a:rPr lang="en-US" sz="2000" dirty="0">
                <a:solidFill>
                  <a:schemeClr val="dk1"/>
                </a:solidFill>
                <a:latin typeface="Arial"/>
                <a:ea typeface="Arial"/>
                <a:cs typeface="Arial"/>
                <a:sym typeface="Arial"/>
              </a:rPr>
              <a:t>Reflected light from the sun (daytime only)</a:t>
            </a:r>
          </a:p>
          <a:p>
            <a:pPr marL="571500" lvl="1" indent="-222250">
              <a:spcBef>
                <a:spcPts val="500"/>
              </a:spcBef>
              <a:buClr>
                <a:schemeClr val="dk1"/>
              </a:buClr>
              <a:buSzPts val="2100"/>
            </a:pPr>
            <a:r>
              <a:rPr lang="en-US" sz="2000" dirty="0">
                <a:solidFill>
                  <a:schemeClr val="dk1"/>
                </a:solidFill>
                <a:latin typeface="Arial"/>
                <a:ea typeface="Arial"/>
                <a:cs typeface="Arial"/>
                <a:sym typeface="Arial"/>
              </a:rPr>
              <a:t>UV, Visible, NIR, Mid-IR</a:t>
            </a:r>
          </a:p>
          <a:p>
            <a:pPr marL="571500" marR="723900" lvl="1" indent="-222250">
              <a:spcBef>
                <a:spcPts val="500"/>
              </a:spcBef>
              <a:buClr>
                <a:schemeClr val="dk1"/>
              </a:buClr>
              <a:buSzPts val="2100"/>
            </a:pPr>
            <a:r>
              <a:rPr lang="en-US" sz="2000" dirty="0">
                <a:solidFill>
                  <a:schemeClr val="dk1"/>
                </a:solidFill>
                <a:latin typeface="Arial"/>
                <a:ea typeface="Arial"/>
                <a:cs typeface="Arial"/>
                <a:sym typeface="Arial"/>
              </a:rPr>
              <a:t>Information about surface properties</a:t>
            </a:r>
          </a:p>
          <a:p>
            <a:pPr marL="571500" marR="723900" lvl="1" indent="-222250">
              <a:spcBef>
                <a:spcPts val="500"/>
              </a:spcBef>
              <a:buClr>
                <a:schemeClr val="dk1"/>
              </a:buClr>
              <a:buSzPts val="2100"/>
            </a:pPr>
            <a:endParaRPr lang="en-US" sz="2000" dirty="0">
              <a:solidFill>
                <a:schemeClr val="dk1"/>
              </a:solidFill>
              <a:latin typeface="Arial"/>
              <a:ea typeface="Arial"/>
              <a:cs typeface="Arial"/>
              <a:sym typeface="Arial"/>
            </a:endParaRPr>
          </a:p>
          <a:p>
            <a:pPr marL="349250" marR="723900" lvl="1" indent="0">
              <a:spcBef>
                <a:spcPts val="500"/>
              </a:spcBef>
              <a:buClr>
                <a:schemeClr val="dk1"/>
              </a:buClr>
              <a:buSzPts val="2100"/>
              <a:buNone/>
            </a:pPr>
            <a:endParaRPr lang="en-US" sz="2000" dirty="0">
              <a:solidFill>
                <a:schemeClr val="dk1"/>
              </a:solidFill>
              <a:latin typeface="Arial"/>
              <a:ea typeface="Arial"/>
              <a:cs typeface="Arial"/>
              <a:sym typeface="Arial"/>
            </a:endParaRPr>
          </a:p>
          <a:p>
            <a:pPr marL="266700" lvl="0" indent="-254000">
              <a:spcBef>
                <a:spcPts val="600"/>
              </a:spcBef>
              <a:buClr>
                <a:schemeClr val="dk1"/>
              </a:buClr>
              <a:buSzPts val="2400"/>
            </a:pPr>
            <a:r>
              <a:rPr lang="en-US" sz="2000" dirty="0">
                <a:solidFill>
                  <a:schemeClr val="dk1"/>
                </a:solidFill>
                <a:latin typeface="Arial"/>
                <a:ea typeface="Arial"/>
                <a:cs typeface="Arial"/>
                <a:sym typeface="Arial"/>
              </a:rPr>
              <a:t>Emitted radiation from earth</a:t>
            </a:r>
          </a:p>
          <a:p>
            <a:pPr marL="571500" lvl="1" indent="-222250">
              <a:spcBef>
                <a:spcPts val="500"/>
              </a:spcBef>
              <a:buClr>
                <a:schemeClr val="dk1"/>
              </a:buClr>
              <a:buSzPts val="2100"/>
            </a:pPr>
            <a:r>
              <a:rPr lang="en-US" sz="2000" dirty="0">
                <a:solidFill>
                  <a:schemeClr val="dk1"/>
                </a:solidFill>
                <a:latin typeface="Arial"/>
                <a:ea typeface="Arial"/>
                <a:cs typeface="Arial"/>
                <a:sym typeface="Arial"/>
              </a:rPr>
              <a:t>Mid-IR, Thermal IR, Microwave</a:t>
            </a:r>
          </a:p>
          <a:p>
            <a:pPr marL="571500" lvl="1" indent="-222250">
              <a:lnSpc>
                <a:spcPct val="118892"/>
              </a:lnSpc>
              <a:spcBef>
                <a:spcPts val="500"/>
              </a:spcBef>
              <a:buClr>
                <a:schemeClr val="dk1"/>
              </a:buClr>
              <a:buSzPts val="2100"/>
            </a:pPr>
            <a:r>
              <a:rPr lang="en-US" sz="2000" dirty="0">
                <a:solidFill>
                  <a:schemeClr val="dk1"/>
                </a:solidFill>
                <a:latin typeface="Arial"/>
                <a:ea typeface="Arial"/>
                <a:cs typeface="Arial"/>
                <a:sym typeface="Arial"/>
              </a:rPr>
              <a:t>Information about the temperature of objects</a:t>
            </a:r>
          </a:p>
          <a:p>
            <a:endParaRPr lang="en-US" dirty="0"/>
          </a:p>
        </p:txBody>
      </p:sp>
      <p:grpSp>
        <p:nvGrpSpPr>
          <p:cNvPr id="15" name="Group 14">
            <a:extLst>
              <a:ext uri="{FF2B5EF4-FFF2-40B4-BE49-F238E27FC236}">
                <a16:creationId xmlns:a16="http://schemas.microsoft.com/office/drawing/2014/main" id="{FE44F04A-193F-4E26-B25D-D69377DC0D3C}"/>
              </a:ext>
            </a:extLst>
          </p:cNvPr>
          <p:cNvGrpSpPr/>
          <p:nvPr/>
        </p:nvGrpSpPr>
        <p:grpSpPr>
          <a:xfrm>
            <a:off x="6671733" y="1600201"/>
            <a:ext cx="4910667" cy="4041421"/>
            <a:chOff x="6671733" y="1600201"/>
            <a:chExt cx="4910667" cy="4041421"/>
          </a:xfrm>
        </p:grpSpPr>
        <p:pic>
          <p:nvPicPr>
            <p:cNvPr id="13" name="Picture 12">
              <a:extLst>
                <a:ext uri="{FF2B5EF4-FFF2-40B4-BE49-F238E27FC236}">
                  <a16:creationId xmlns:a16="http://schemas.microsoft.com/office/drawing/2014/main" id="{AD5F8F27-1D71-4EFF-B62F-B4ABF87AA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733" y="1600201"/>
              <a:ext cx="4847697" cy="3624984"/>
            </a:xfrm>
            <a:prstGeom prst="rect">
              <a:avLst/>
            </a:prstGeom>
          </p:spPr>
        </p:pic>
        <p:sp>
          <p:nvSpPr>
            <p:cNvPr id="14" name="Rectangle 13">
              <a:extLst>
                <a:ext uri="{FF2B5EF4-FFF2-40B4-BE49-F238E27FC236}">
                  <a16:creationId xmlns:a16="http://schemas.microsoft.com/office/drawing/2014/main" id="{B4E48D33-35EA-4015-B261-D3CB967AE3FA}"/>
                </a:ext>
              </a:extLst>
            </p:cNvPr>
            <p:cNvSpPr/>
            <p:nvPr/>
          </p:nvSpPr>
          <p:spPr>
            <a:xfrm>
              <a:off x="6671733" y="5257799"/>
              <a:ext cx="4910667" cy="383823"/>
            </a:xfrm>
            <a:prstGeom prst="rect">
              <a:avLst/>
            </a:prstGeom>
          </p:spPr>
          <p:txBody>
            <a:bodyPr wrap="square">
              <a:spAutoFit/>
            </a:bodyPr>
            <a:lstStyle/>
            <a:p>
              <a:pPr>
                <a:lnSpc>
                  <a:spcPct val="115000"/>
                </a:lnSpc>
                <a:buClr>
                  <a:schemeClr val="dk1"/>
                </a:buClr>
                <a:buSzPts val="1800"/>
              </a:pPr>
              <a:r>
                <a:rPr lang="en-US" dirty="0">
                  <a:solidFill>
                    <a:schemeClr val="dk1"/>
                  </a:solidFill>
                  <a:latin typeface="Open Sans"/>
                  <a:ea typeface="Open Sans"/>
                  <a:cs typeface="Open Sans"/>
                  <a:sym typeface="Open Sans"/>
                </a:rPr>
                <a:t>Surface temperature from MODIS (April 2009)</a:t>
              </a:r>
            </a:p>
          </p:txBody>
        </p:sp>
      </p:grpSp>
    </p:spTree>
    <p:extLst>
      <p:ext uri="{BB962C8B-B14F-4D97-AF65-F5344CB8AC3E}">
        <p14:creationId xmlns:p14="http://schemas.microsoft.com/office/powerpoint/2010/main" val="63360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8781DF-F5E7-4CAD-B1E9-266128427AAE}"/>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Discussion: New Haven satellite &amp; census maps</a:t>
            </a:r>
          </a:p>
        </p:txBody>
      </p:sp>
      <p:pic>
        <p:nvPicPr>
          <p:cNvPr id="9" name="Picture 8">
            <a:extLst>
              <a:ext uri="{FF2B5EF4-FFF2-40B4-BE49-F238E27FC236}">
                <a16:creationId xmlns:a16="http://schemas.microsoft.com/office/drawing/2014/main" id="{6DE3136C-16FF-4C34-A685-6CDED232120A}"/>
              </a:ext>
            </a:extLst>
          </p:cNvPr>
          <p:cNvPicPr>
            <a:picLocks noChangeAspect="1"/>
          </p:cNvPicPr>
          <p:nvPr/>
        </p:nvPicPr>
        <p:blipFill rotWithShape="1">
          <a:blip r:embed="rId4">
            <a:extLst>
              <a:ext uri="{28A0092B-C50C-407E-A947-70E740481C1C}">
                <a14:useLocalDpi xmlns:a14="http://schemas.microsoft.com/office/drawing/2010/main" val="0"/>
              </a:ext>
            </a:extLst>
          </a:blip>
          <a:srcRect l="12078" t="31111" r="12351" b="18272"/>
          <a:stretch/>
        </p:blipFill>
        <p:spPr>
          <a:xfrm>
            <a:off x="128793" y="1737360"/>
            <a:ext cx="3903149" cy="3383280"/>
          </a:xfrm>
          <a:prstGeom prst="rect">
            <a:avLst/>
          </a:prstGeom>
        </p:spPr>
      </p:pic>
      <p:pic>
        <p:nvPicPr>
          <p:cNvPr id="11" name="Picture 10">
            <a:extLst>
              <a:ext uri="{FF2B5EF4-FFF2-40B4-BE49-F238E27FC236}">
                <a16:creationId xmlns:a16="http://schemas.microsoft.com/office/drawing/2014/main" id="{19E1C7B8-B57F-4B55-ABA9-FDB8E2695E65}"/>
              </a:ext>
            </a:extLst>
          </p:cNvPr>
          <p:cNvPicPr>
            <a:picLocks noChangeAspect="1"/>
          </p:cNvPicPr>
          <p:nvPr/>
        </p:nvPicPr>
        <p:blipFill rotWithShape="1">
          <a:blip r:embed="rId5">
            <a:extLst>
              <a:ext uri="{28A0092B-C50C-407E-A947-70E740481C1C}">
                <a14:useLocalDpi xmlns:a14="http://schemas.microsoft.com/office/drawing/2010/main" val="0"/>
              </a:ext>
            </a:extLst>
          </a:blip>
          <a:srcRect l="12149" t="32099" r="12281" b="17284"/>
          <a:stretch/>
        </p:blipFill>
        <p:spPr>
          <a:xfrm>
            <a:off x="4031942" y="1737360"/>
            <a:ext cx="3903149" cy="3383280"/>
          </a:xfrm>
          <a:prstGeom prst="rect">
            <a:avLst/>
          </a:prstGeom>
        </p:spPr>
      </p:pic>
      <p:pic>
        <p:nvPicPr>
          <p:cNvPr id="12" name="Picture 11">
            <a:extLst>
              <a:ext uri="{FF2B5EF4-FFF2-40B4-BE49-F238E27FC236}">
                <a16:creationId xmlns:a16="http://schemas.microsoft.com/office/drawing/2014/main" id="{E602AC72-2A96-4C50-B9C4-633AA8B0E920}"/>
              </a:ext>
            </a:extLst>
          </p:cNvPr>
          <p:cNvPicPr>
            <a:picLocks noChangeAspect="1"/>
          </p:cNvPicPr>
          <p:nvPr/>
        </p:nvPicPr>
        <p:blipFill rotWithShape="1">
          <a:blip r:embed="rId6">
            <a:extLst>
              <a:ext uri="{28A0092B-C50C-407E-A947-70E740481C1C}">
                <a14:useLocalDpi xmlns:a14="http://schemas.microsoft.com/office/drawing/2010/main" val="0"/>
              </a:ext>
            </a:extLst>
          </a:blip>
          <a:srcRect l="12615" t="29506" r="12135" b="14815"/>
          <a:stretch/>
        </p:blipFill>
        <p:spPr>
          <a:xfrm>
            <a:off x="8113937" y="1614640"/>
            <a:ext cx="3724303" cy="3566160"/>
          </a:xfrm>
          <a:prstGeom prst="rect">
            <a:avLst/>
          </a:prstGeom>
        </p:spPr>
      </p:pic>
    </p:spTree>
    <p:extLst>
      <p:ext uri="{BB962C8B-B14F-4D97-AF65-F5344CB8AC3E}">
        <p14:creationId xmlns:p14="http://schemas.microsoft.com/office/powerpoint/2010/main" val="2091966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Google Shape;266;p40">
            <a:extLst>
              <a:ext uri="{FF2B5EF4-FFF2-40B4-BE49-F238E27FC236}">
                <a16:creationId xmlns:a16="http://schemas.microsoft.com/office/drawing/2014/main" id="{6F28D1BC-12BE-40C1-8A1F-DC449F0C1208}"/>
              </a:ext>
            </a:extLst>
          </p:cNvPr>
          <p:cNvSpPr txBox="1">
            <a:spLocks/>
          </p:cNvSpPr>
          <p:nvPr/>
        </p:nvSpPr>
        <p:spPr>
          <a:xfrm>
            <a:off x="364066" y="1326824"/>
            <a:ext cx="11421533" cy="950709"/>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5000"/>
              </a:lnSpc>
              <a:spcBef>
                <a:spcPts val="0"/>
              </a:spcBef>
              <a:buClr>
                <a:schemeClr val="dk1"/>
              </a:buClr>
              <a:buSzPts val="1800"/>
              <a:buFont typeface="Open Sans"/>
              <a:buNone/>
            </a:pPr>
            <a:r>
              <a:rPr lang="en-US" dirty="0">
                <a:solidFill>
                  <a:schemeClr val="dk1"/>
                </a:solidFill>
                <a:latin typeface="Open Sans"/>
                <a:ea typeface="Open Sans"/>
                <a:cs typeface="Open Sans"/>
                <a:sym typeface="Open Sans"/>
              </a:rPr>
              <a:t>R Demo</a:t>
            </a:r>
          </a:p>
          <a:p>
            <a:pPr algn="ctr">
              <a:lnSpc>
                <a:spcPct val="115000"/>
              </a:lnSpc>
              <a:spcBef>
                <a:spcPts val="0"/>
              </a:spcBef>
              <a:buClr>
                <a:schemeClr val="dk1"/>
              </a:buClr>
              <a:buSzPts val="1800"/>
              <a:buFont typeface="Arial" panose="020B0604020202020204" pitchFamily="34" charset="0"/>
              <a:buChar char="•"/>
            </a:pPr>
            <a:r>
              <a:rPr lang="en-US" sz="1800" dirty="0">
                <a:solidFill>
                  <a:schemeClr val="dk1"/>
                </a:solidFill>
                <a:latin typeface="Open Sans"/>
                <a:ea typeface="Open Sans"/>
                <a:cs typeface="Open Sans"/>
                <a:sym typeface="Open Sans"/>
              </a:rPr>
              <a:t>Overview of workspace</a:t>
            </a:r>
          </a:p>
          <a:p>
            <a:pPr algn="ctr">
              <a:lnSpc>
                <a:spcPct val="115000"/>
              </a:lnSpc>
              <a:spcBef>
                <a:spcPts val="0"/>
              </a:spcBef>
              <a:buClr>
                <a:schemeClr val="dk1"/>
              </a:buClr>
              <a:buSzPts val="1800"/>
              <a:buFont typeface="Arial" panose="020B0604020202020204" pitchFamily="34" charset="0"/>
              <a:buChar char="•"/>
            </a:pPr>
            <a:r>
              <a:rPr lang="en-US" sz="1800" dirty="0">
                <a:solidFill>
                  <a:schemeClr val="dk1"/>
                </a:solidFill>
                <a:latin typeface="Open Sans"/>
                <a:ea typeface="Open Sans"/>
                <a:cs typeface="Open Sans"/>
                <a:sym typeface="Open Sans"/>
              </a:rPr>
              <a:t>Installing libraries</a:t>
            </a:r>
          </a:p>
          <a:p>
            <a:pPr algn="ctr">
              <a:lnSpc>
                <a:spcPct val="115000"/>
              </a:lnSpc>
              <a:spcBef>
                <a:spcPts val="0"/>
              </a:spcBef>
              <a:buClr>
                <a:schemeClr val="dk1"/>
              </a:buClr>
              <a:buSzPts val="1800"/>
              <a:buFont typeface="Arial" panose="020B0604020202020204" pitchFamily="34" charset="0"/>
              <a:buChar char="•"/>
            </a:pPr>
            <a:r>
              <a:rPr lang="en-US" sz="1800" dirty="0">
                <a:solidFill>
                  <a:schemeClr val="dk1"/>
                </a:solidFill>
                <a:latin typeface="Open Sans"/>
                <a:ea typeface="Open Sans"/>
                <a:cs typeface="Open Sans"/>
                <a:sym typeface="Open Sans"/>
              </a:rPr>
              <a:t>Running the code</a:t>
            </a:r>
          </a:p>
        </p:txBody>
      </p:sp>
    </p:spTree>
    <p:extLst>
      <p:ext uri="{BB962C8B-B14F-4D97-AF65-F5344CB8AC3E}">
        <p14:creationId xmlns:p14="http://schemas.microsoft.com/office/powerpoint/2010/main" val="420479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8781DF-F5E7-4CAD-B1E9-266128427AAE}"/>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Discussion: NDVI vs. LST</a:t>
            </a:r>
          </a:p>
        </p:txBody>
      </p:sp>
      <p:pic>
        <p:nvPicPr>
          <p:cNvPr id="2" name="Picture 1">
            <a:extLst>
              <a:ext uri="{FF2B5EF4-FFF2-40B4-BE49-F238E27FC236}">
                <a16:creationId xmlns:a16="http://schemas.microsoft.com/office/drawing/2014/main" id="{C99953F8-D2A1-4376-AFB2-0C22DCE7A15F}"/>
              </a:ext>
            </a:extLst>
          </p:cNvPr>
          <p:cNvPicPr>
            <a:picLocks noChangeAspect="1"/>
          </p:cNvPicPr>
          <p:nvPr/>
        </p:nvPicPr>
        <p:blipFill>
          <a:blip r:embed="rId4"/>
          <a:stretch>
            <a:fillRect/>
          </a:stretch>
        </p:blipFill>
        <p:spPr>
          <a:xfrm>
            <a:off x="4632970" y="1352708"/>
            <a:ext cx="7071986" cy="4637368"/>
          </a:xfrm>
          <a:prstGeom prst="rect">
            <a:avLst/>
          </a:prstGeom>
        </p:spPr>
      </p:pic>
      <p:pic>
        <p:nvPicPr>
          <p:cNvPr id="4" name="Picture 3">
            <a:extLst>
              <a:ext uri="{FF2B5EF4-FFF2-40B4-BE49-F238E27FC236}">
                <a16:creationId xmlns:a16="http://schemas.microsoft.com/office/drawing/2014/main" id="{7C33F2C1-14A3-4FF7-B4DE-3292299AD920}"/>
              </a:ext>
            </a:extLst>
          </p:cNvPr>
          <p:cNvPicPr>
            <a:picLocks noChangeAspect="1"/>
          </p:cNvPicPr>
          <p:nvPr/>
        </p:nvPicPr>
        <p:blipFill rotWithShape="1">
          <a:blip r:embed="rId5">
            <a:extLst>
              <a:ext uri="{28A0092B-C50C-407E-A947-70E740481C1C}">
                <a14:useLocalDpi xmlns:a14="http://schemas.microsoft.com/office/drawing/2010/main" val="0"/>
              </a:ext>
            </a:extLst>
          </a:blip>
          <a:srcRect l="12078" t="31111" r="12351" b="18272"/>
          <a:stretch/>
        </p:blipFill>
        <p:spPr>
          <a:xfrm>
            <a:off x="933885" y="845632"/>
            <a:ext cx="3164715" cy="2743200"/>
          </a:xfrm>
          <a:prstGeom prst="rect">
            <a:avLst/>
          </a:prstGeom>
        </p:spPr>
      </p:pic>
      <p:pic>
        <p:nvPicPr>
          <p:cNvPr id="5" name="Picture 4">
            <a:extLst>
              <a:ext uri="{FF2B5EF4-FFF2-40B4-BE49-F238E27FC236}">
                <a16:creationId xmlns:a16="http://schemas.microsoft.com/office/drawing/2014/main" id="{592FC4D5-09D6-4406-A9A0-75F039D475F1}"/>
              </a:ext>
            </a:extLst>
          </p:cNvPr>
          <p:cNvPicPr>
            <a:picLocks noChangeAspect="1"/>
          </p:cNvPicPr>
          <p:nvPr/>
        </p:nvPicPr>
        <p:blipFill rotWithShape="1">
          <a:blip r:embed="rId6">
            <a:extLst>
              <a:ext uri="{28A0092B-C50C-407E-A947-70E740481C1C}">
                <a14:useLocalDpi xmlns:a14="http://schemas.microsoft.com/office/drawing/2010/main" val="0"/>
              </a:ext>
            </a:extLst>
          </a:blip>
          <a:srcRect l="12149" t="32099" r="12281" b="17284"/>
          <a:stretch/>
        </p:blipFill>
        <p:spPr>
          <a:xfrm>
            <a:off x="933885" y="3611880"/>
            <a:ext cx="3164715" cy="2743200"/>
          </a:xfrm>
          <a:prstGeom prst="rect">
            <a:avLst/>
          </a:prstGeom>
        </p:spPr>
      </p:pic>
    </p:spTree>
    <p:extLst>
      <p:ext uri="{BB962C8B-B14F-4D97-AF65-F5344CB8AC3E}">
        <p14:creationId xmlns:p14="http://schemas.microsoft.com/office/powerpoint/2010/main" val="1721066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8781DF-F5E7-4CAD-B1E9-266128427AAE}"/>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Discussion: LST vs. Poverty Rate</a:t>
            </a:r>
          </a:p>
        </p:txBody>
      </p:sp>
      <p:pic>
        <p:nvPicPr>
          <p:cNvPr id="5" name="Picture 4">
            <a:extLst>
              <a:ext uri="{FF2B5EF4-FFF2-40B4-BE49-F238E27FC236}">
                <a16:creationId xmlns:a16="http://schemas.microsoft.com/office/drawing/2014/main" id="{51BC5C21-1C00-4D76-ADFB-A5CDDEB080D4}"/>
              </a:ext>
            </a:extLst>
          </p:cNvPr>
          <p:cNvPicPr>
            <a:picLocks noChangeAspect="1"/>
          </p:cNvPicPr>
          <p:nvPr/>
        </p:nvPicPr>
        <p:blipFill>
          <a:blip r:embed="rId4"/>
          <a:stretch>
            <a:fillRect/>
          </a:stretch>
        </p:blipFill>
        <p:spPr>
          <a:xfrm>
            <a:off x="5836709" y="1473200"/>
            <a:ext cx="5965188" cy="3911599"/>
          </a:xfrm>
          <a:prstGeom prst="rect">
            <a:avLst/>
          </a:prstGeom>
        </p:spPr>
      </p:pic>
      <p:pic>
        <p:nvPicPr>
          <p:cNvPr id="7" name="Picture 6">
            <a:extLst>
              <a:ext uri="{FF2B5EF4-FFF2-40B4-BE49-F238E27FC236}">
                <a16:creationId xmlns:a16="http://schemas.microsoft.com/office/drawing/2014/main" id="{C3D9E2B0-FF00-4CC8-8B02-34C1A0C06AEC}"/>
              </a:ext>
            </a:extLst>
          </p:cNvPr>
          <p:cNvPicPr>
            <a:picLocks noChangeAspect="1"/>
          </p:cNvPicPr>
          <p:nvPr/>
        </p:nvPicPr>
        <p:blipFill rotWithShape="1">
          <a:blip r:embed="rId5">
            <a:extLst>
              <a:ext uri="{28A0092B-C50C-407E-A947-70E740481C1C}">
                <a14:useLocalDpi xmlns:a14="http://schemas.microsoft.com/office/drawing/2010/main" val="0"/>
              </a:ext>
            </a:extLst>
          </a:blip>
          <a:srcRect l="12615" t="29506" r="12135" b="14815"/>
          <a:stretch/>
        </p:blipFill>
        <p:spPr>
          <a:xfrm>
            <a:off x="821266" y="1519765"/>
            <a:ext cx="3987800" cy="3818468"/>
          </a:xfrm>
          <a:prstGeom prst="rect">
            <a:avLst/>
          </a:prstGeom>
        </p:spPr>
      </p:pic>
    </p:spTree>
    <p:extLst>
      <p:ext uri="{BB962C8B-B14F-4D97-AF65-F5344CB8AC3E}">
        <p14:creationId xmlns:p14="http://schemas.microsoft.com/office/powerpoint/2010/main" val="1267063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4C309B-08D9-4ADD-9CE5-1316EDED9815}"/>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Discussion: New Haven stormwater flow</a:t>
            </a:r>
          </a:p>
        </p:txBody>
      </p:sp>
      <p:sp>
        <p:nvSpPr>
          <p:cNvPr id="3" name="TextBox 2">
            <a:extLst>
              <a:ext uri="{FF2B5EF4-FFF2-40B4-BE49-F238E27FC236}">
                <a16:creationId xmlns:a16="http://schemas.microsoft.com/office/drawing/2014/main" id="{9E7D93C3-212B-4D88-A682-75DC0365BB36}"/>
              </a:ext>
            </a:extLst>
          </p:cNvPr>
          <p:cNvSpPr txBox="1"/>
          <p:nvPr/>
        </p:nvSpPr>
        <p:spPr>
          <a:xfrm>
            <a:off x="912554" y="4756573"/>
            <a:ext cx="1416989" cy="400110"/>
          </a:xfrm>
          <a:prstGeom prst="rect">
            <a:avLst/>
          </a:prstGeom>
          <a:noFill/>
        </p:spPr>
        <p:txBody>
          <a:bodyPr wrap="square" rtlCol="0">
            <a:spAutoFit/>
          </a:bodyPr>
          <a:lstStyle/>
          <a:p>
            <a:pPr algn="ctr"/>
            <a:r>
              <a:rPr lang="en-US" sz="2000" b="1" dirty="0">
                <a:solidFill>
                  <a:srgbClr val="8385B6"/>
                </a:solidFill>
              </a:rPr>
              <a:t>Watershed</a:t>
            </a:r>
          </a:p>
        </p:txBody>
      </p:sp>
      <p:pic>
        <p:nvPicPr>
          <p:cNvPr id="5" name="Picture 4">
            <a:extLst>
              <a:ext uri="{FF2B5EF4-FFF2-40B4-BE49-F238E27FC236}">
                <a16:creationId xmlns:a16="http://schemas.microsoft.com/office/drawing/2014/main" id="{CD30B332-7E6E-4885-A1E8-AFCA41E82CED}"/>
              </a:ext>
            </a:extLst>
          </p:cNvPr>
          <p:cNvPicPr>
            <a:picLocks noChangeAspect="1"/>
          </p:cNvPicPr>
          <p:nvPr/>
        </p:nvPicPr>
        <p:blipFill rotWithShape="1">
          <a:blip r:embed="rId4"/>
          <a:srcRect t="7776"/>
          <a:stretch/>
        </p:blipFill>
        <p:spPr>
          <a:xfrm>
            <a:off x="2677206" y="1248228"/>
            <a:ext cx="6191024" cy="4794704"/>
          </a:xfrm>
          <a:prstGeom prst="rect">
            <a:avLst/>
          </a:prstGeom>
        </p:spPr>
      </p:pic>
      <p:sp>
        <p:nvSpPr>
          <p:cNvPr id="8" name="TextBox 7">
            <a:extLst>
              <a:ext uri="{FF2B5EF4-FFF2-40B4-BE49-F238E27FC236}">
                <a16:creationId xmlns:a16="http://schemas.microsoft.com/office/drawing/2014/main" id="{FDED2246-5914-4627-A474-F6E3186E9E7B}"/>
              </a:ext>
            </a:extLst>
          </p:cNvPr>
          <p:cNvSpPr txBox="1"/>
          <p:nvPr/>
        </p:nvSpPr>
        <p:spPr>
          <a:xfrm>
            <a:off x="8975239" y="2349621"/>
            <a:ext cx="1453275" cy="400110"/>
          </a:xfrm>
          <a:prstGeom prst="rect">
            <a:avLst/>
          </a:prstGeom>
          <a:noFill/>
        </p:spPr>
        <p:txBody>
          <a:bodyPr wrap="square" rtlCol="0">
            <a:spAutoFit/>
          </a:bodyPr>
          <a:lstStyle/>
          <a:p>
            <a:pPr algn="ctr"/>
            <a:r>
              <a:rPr lang="en-US" sz="2000" b="1" dirty="0" err="1">
                <a:solidFill>
                  <a:srgbClr val="FF0000"/>
                </a:solidFill>
              </a:rPr>
              <a:t>Sewershed</a:t>
            </a:r>
            <a:endParaRPr lang="en-US" sz="2000" b="1" dirty="0">
              <a:solidFill>
                <a:srgbClr val="FF0000"/>
              </a:solidFill>
            </a:endParaRPr>
          </a:p>
        </p:txBody>
      </p:sp>
      <p:cxnSp>
        <p:nvCxnSpPr>
          <p:cNvPr id="10" name="Straight Arrow Connector 9">
            <a:extLst>
              <a:ext uri="{FF2B5EF4-FFF2-40B4-BE49-F238E27FC236}">
                <a16:creationId xmlns:a16="http://schemas.microsoft.com/office/drawing/2014/main" id="{3B4B59F7-6161-4F25-AC9B-2E202792D669}"/>
              </a:ext>
            </a:extLst>
          </p:cNvPr>
          <p:cNvCxnSpPr>
            <a:stCxn id="3" idx="3"/>
          </p:cNvCxnSpPr>
          <p:nvPr/>
        </p:nvCxnSpPr>
        <p:spPr>
          <a:xfrm flipV="1">
            <a:off x="2329543" y="4216400"/>
            <a:ext cx="1393371" cy="7402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7E1CFF36-E463-4F6E-85B2-C50E3F7B201C}"/>
              </a:ext>
            </a:extLst>
          </p:cNvPr>
          <p:cNvCxnSpPr>
            <a:cxnSpLocks/>
          </p:cNvCxnSpPr>
          <p:nvPr/>
        </p:nvCxnSpPr>
        <p:spPr>
          <a:xfrm flipH="1">
            <a:off x="7605486" y="2601202"/>
            <a:ext cx="1369754" cy="5193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41202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5920" y="2591118"/>
            <a:ext cx="1977813" cy="1143000"/>
          </a:xfrm>
        </p:spPr>
        <p:txBody>
          <a:bodyPr>
            <a:normAutofit/>
          </a:bodyPr>
          <a:lstStyle/>
          <a:p>
            <a:pPr algn="l"/>
            <a:r>
              <a:rPr lang="en-US" sz="3200" dirty="0">
                <a:solidFill>
                  <a:schemeClr val="tx2"/>
                </a:solidFill>
                <a:latin typeface="Georgia"/>
                <a:cs typeface="Georgia"/>
              </a:rPr>
              <a:t>Wrap-up</a:t>
            </a:r>
          </a:p>
        </p:txBody>
      </p:sp>
      <p:grpSp>
        <p:nvGrpSpPr>
          <p:cNvPr id="3" name="Group 2">
            <a:extLst>
              <a:ext uri="{FF2B5EF4-FFF2-40B4-BE49-F238E27FC236}">
                <a16:creationId xmlns:a16="http://schemas.microsoft.com/office/drawing/2014/main" id="{267F38A3-C6A2-4786-95ED-5E18B5A23A2B}"/>
              </a:ext>
            </a:extLst>
          </p:cNvPr>
          <p:cNvGrpSpPr/>
          <p:nvPr/>
        </p:nvGrpSpPr>
        <p:grpSpPr>
          <a:xfrm>
            <a:off x="5226798" y="2218266"/>
            <a:ext cx="6513603" cy="2421467"/>
            <a:chOff x="0" y="5105285"/>
            <a:chExt cx="6513603" cy="463773"/>
          </a:xfrm>
        </p:grpSpPr>
        <p:sp>
          <p:nvSpPr>
            <p:cNvPr id="4" name="Rectangle 3">
              <a:extLst>
                <a:ext uri="{FF2B5EF4-FFF2-40B4-BE49-F238E27FC236}">
                  <a16:creationId xmlns:a16="http://schemas.microsoft.com/office/drawing/2014/main" id="{A285193A-C5D6-415B-8E3F-65283BC70B80}"/>
                </a:ext>
              </a:extLst>
            </p:cNvPr>
            <p:cNvSpPr/>
            <p:nvPr/>
          </p:nvSpPr>
          <p:spPr>
            <a:xfrm>
              <a:off x="0" y="5105285"/>
              <a:ext cx="6513603" cy="411883"/>
            </a:xfrm>
            <a:prstGeom prst="rect">
              <a:avLst/>
            </a:prstGeom>
            <a:solidFill>
              <a:sysClr val="window" lastClr="FFFFFF">
                <a:alpha val="90000"/>
                <a:hueOff val="0"/>
                <a:satOff val="0"/>
                <a:lumOff val="0"/>
                <a:alphaOff val="0"/>
              </a:sysClr>
            </a:solidFill>
            <a:ln w="12700" cap="flat" cmpd="sng" algn="ctr">
              <a:solidFill>
                <a:srgbClr val="5B9BD5">
                  <a:hueOff val="-6758543"/>
                  <a:satOff val="-17419"/>
                  <a:lumOff val="-11765"/>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 name="TextBox 4">
              <a:extLst>
                <a:ext uri="{FF2B5EF4-FFF2-40B4-BE49-F238E27FC236}">
                  <a16:creationId xmlns:a16="http://schemas.microsoft.com/office/drawing/2014/main" id="{0B647E26-3BF9-497E-B782-20EB03CF775F}"/>
                </a:ext>
              </a:extLst>
            </p:cNvPr>
            <p:cNvSpPr txBox="1"/>
            <p:nvPr/>
          </p:nvSpPr>
          <p:spPr>
            <a:xfrm>
              <a:off x="0" y="5105285"/>
              <a:ext cx="6513603" cy="46377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5528" tIns="312420" rIns="505528" bIns="106680" numCol="1" spcCol="1270" anchor="t" anchorCtr="0">
              <a:noAutofit/>
            </a:bodyPr>
            <a:lstStyle/>
            <a:p>
              <a:pPr marL="114300" lvl="1" indent="-114300" algn="l" defTabSz="66675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Thank you!</a:t>
              </a:r>
            </a:p>
            <a:p>
              <a:pPr marL="114300" lvl="1" indent="-114300" algn="l" defTabSz="666750">
                <a:lnSpc>
                  <a:spcPct val="90000"/>
                </a:lnSpc>
                <a:spcBef>
                  <a:spcPct val="0"/>
                </a:spcBef>
                <a:spcAft>
                  <a:spcPct val="15000"/>
                </a:spcAft>
                <a:buChar char="•"/>
              </a:pPr>
              <a:endPar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endParaRPr>
            </a:p>
            <a:p>
              <a:pPr marL="114300" lvl="1" indent="-114300" algn="l" defTabSz="66675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Review of geospatial resources @ Yale</a:t>
              </a:r>
            </a:p>
            <a:p>
              <a:pPr marL="114300" lvl="1" indent="-114300" algn="l" defTabSz="666750">
                <a:lnSpc>
                  <a:spcPct val="90000"/>
                </a:lnSpc>
                <a:spcBef>
                  <a:spcPct val="0"/>
                </a:spcBef>
                <a:spcAft>
                  <a:spcPct val="15000"/>
                </a:spcAft>
                <a:buChar char="•"/>
              </a:pPr>
              <a:endPar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endParaRPr>
            </a:p>
            <a:p>
              <a:pPr marL="114300" lvl="1" indent="-114300" algn="l" defTabSz="66675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Questions?</a:t>
              </a:r>
            </a:p>
          </p:txBody>
        </p:sp>
      </p:grpSp>
      <p:sp>
        <p:nvSpPr>
          <p:cNvPr id="6" name="Google Shape;159;p28">
            <a:extLst>
              <a:ext uri="{FF2B5EF4-FFF2-40B4-BE49-F238E27FC236}">
                <a16:creationId xmlns:a16="http://schemas.microsoft.com/office/drawing/2014/main" id="{FA75E340-40C4-44C8-96AB-B3343C141265}"/>
              </a:ext>
            </a:extLst>
          </p:cNvPr>
          <p:cNvSpPr txBox="1"/>
          <p:nvPr/>
        </p:nvSpPr>
        <p:spPr>
          <a:xfrm>
            <a:off x="6206067" y="5580227"/>
            <a:ext cx="6118534" cy="1277773"/>
          </a:xfrm>
          <a:prstGeom prst="rect">
            <a:avLst/>
          </a:prstGeom>
          <a:noFill/>
          <a:ln>
            <a:noFill/>
          </a:ln>
        </p:spPr>
        <p:txBody>
          <a:bodyPr spcFirstLastPara="1" wrap="square" lIns="91425" tIns="91425" rIns="91425" bIns="91425" numCol="2"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1" dirty="0">
                <a:solidFill>
                  <a:srgbClr val="000000"/>
                </a:solidFill>
                <a:latin typeface="Arial"/>
                <a:ea typeface="Arial"/>
                <a:cs typeface="Arial"/>
                <a:sym typeface="Arial"/>
              </a:rPr>
              <a:t>Natalie Schultz</a:t>
            </a:r>
          </a:p>
          <a:p>
            <a:pPr marL="0" marR="0" lvl="0" indent="0" algn="l" rtl="0">
              <a:lnSpc>
                <a:spcPct val="100000"/>
              </a:lnSpc>
              <a:spcBef>
                <a:spcPts val="0"/>
              </a:spcBef>
              <a:spcAft>
                <a:spcPts val="0"/>
              </a:spcAft>
              <a:buClr>
                <a:srgbClr val="000000"/>
              </a:buClr>
              <a:buSzPts val="1400"/>
              <a:buFont typeface="Arial"/>
              <a:buNone/>
            </a:pPr>
            <a:r>
              <a:rPr lang="en-US" dirty="0">
                <a:solidFill>
                  <a:srgbClr val="000000"/>
                </a:solidFill>
                <a:latin typeface="Arial"/>
                <a:ea typeface="Arial"/>
                <a:cs typeface="Arial"/>
                <a:sym typeface="Arial"/>
                <a:hlinkClick r:id="rId4"/>
              </a:rPr>
              <a:t>n</a:t>
            </a:r>
            <a:r>
              <a:rPr lang="en" i="0" u="none" strike="noStrike" cap="none" dirty="0">
                <a:solidFill>
                  <a:srgbClr val="000000"/>
                </a:solidFill>
                <a:latin typeface="Arial"/>
                <a:ea typeface="Arial"/>
                <a:cs typeface="Arial"/>
                <a:sym typeface="Arial"/>
                <a:hlinkClick r:id="rId4"/>
              </a:rPr>
              <a:t>atalie.schultz@yale.edu</a:t>
            </a:r>
            <a:endParaRPr lang="en"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b="1" dirty="0">
                <a:solidFill>
                  <a:srgbClr val="000000"/>
                </a:solidFill>
                <a:latin typeface="Arial"/>
                <a:ea typeface="Arial"/>
                <a:cs typeface="Arial"/>
                <a:sym typeface="Arial"/>
              </a:rPr>
              <a:t>TC Chakraborty</a:t>
            </a:r>
          </a:p>
          <a:p>
            <a:pPr marL="0" marR="0" lvl="0" indent="0" algn="l" rtl="0">
              <a:lnSpc>
                <a:spcPct val="100000"/>
              </a:lnSpc>
              <a:spcBef>
                <a:spcPts val="0"/>
              </a:spcBef>
              <a:spcAft>
                <a:spcPts val="0"/>
              </a:spcAft>
              <a:buClr>
                <a:srgbClr val="000000"/>
              </a:buClr>
              <a:buSzPts val="1400"/>
              <a:buFont typeface="Arial"/>
              <a:buNone/>
            </a:pPr>
            <a:r>
              <a:rPr lang="en-US" dirty="0">
                <a:solidFill>
                  <a:srgbClr val="000000"/>
                </a:solidFill>
                <a:latin typeface="Arial"/>
                <a:ea typeface="Arial"/>
                <a:cs typeface="Arial"/>
                <a:sym typeface="Arial"/>
                <a:hlinkClick r:id="rId5"/>
              </a:rPr>
              <a:t>tc.chakraborty@yale.edu</a:t>
            </a:r>
            <a:endParaRPr lang="en-US"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2712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a:solidFill>
                  <a:schemeClr val="tx2"/>
                </a:solidFill>
                <a:latin typeface="Georgia"/>
                <a:cs typeface="Georgia"/>
              </a:rPr>
              <a:t>	Geographic Information Systems</a:t>
            </a:r>
            <a:endParaRPr lang="en-US" sz="3200" dirty="0">
              <a:solidFill>
                <a:schemeClr val="tx2"/>
              </a:solidFill>
              <a:latin typeface="Georgia"/>
              <a:cs typeface="Georgia"/>
            </a:endParaRPr>
          </a:p>
        </p:txBody>
      </p:sp>
      <p:pic>
        <p:nvPicPr>
          <p:cNvPr id="7" name="Google Shape;152;p27">
            <a:extLst>
              <a:ext uri="{FF2B5EF4-FFF2-40B4-BE49-F238E27FC236}">
                <a16:creationId xmlns:a16="http://schemas.microsoft.com/office/drawing/2014/main" id="{E3181F86-83F4-467A-A38C-CD83B0D916B6}"/>
              </a:ext>
            </a:extLst>
          </p:cNvPr>
          <p:cNvPicPr preferRelativeResize="0">
            <a:picLocks noChangeAspect="1"/>
          </p:cNvPicPr>
          <p:nvPr/>
        </p:nvPicPr>
        <p:blipFill>
          <a:blip r:embed="rId3">
            <a:alphaModFix/>
          </a:blip>
          <a:stretch>
            <a:fillRect/>
          </a:stretch>
        </p:blipFill>
        <p:spPr>
          <a:xfrm>
            <a:off x="565292" y="1349187"/>
            <a:ext cx="5173203" cy="4572000"/>
          </a:xfrm>
          <a:prstGeom prst="rect">
            <a:avLst/>
          </a:prstGeom>
          <a:noFill/>
          <a:ln>
            <a:noFill/>
          </a:ln>
        </p:spPr>
      </p:pic>
      <p:sp>
        <p:nvSpPr>
          <p:cNvPr id="8" name="Google Shape;151;p27">
            <a:extLst>
              <a:ext uri="{FF2B5EF4-FFF2-40B4-BE49-F238E27FC236}">
                <a16:creationId xmlns:a16="http://schemas.microsoft.com/office/drawing/2014/main" id="{2E508A3E-AF0F-4B8E-96DC-FCE27321F3EC}"/>
              </a:ext>
            </a:extLst>
          </p:cNvPr>
          <p:cNvSpPr txBox="1">
            <a:spLocks/>
          </p:cNvSpPr>
          <p:nvPr/>
        </p:nvSpPr>
        <p:spPr>
          <a:xfrm>
            <a:off x="6829079" y="2080708"/>
            <a:ext cx="4482387" cy="3354000"/>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Bef>
                <a:spcPts val="0"/>
              </a:spcBef>
              <a:buClr>
                <a:schemeClr val="dk1"/>
              </a:buClr>
              <a:buSzPts val="1800"/>
              <a:buFont typeface="Open Sans"/>
              <a:buNone/>
            </a:pPr>
            <a:r>
              <a:rPr lang="en-US" sz="2000" dirty="0">
                <a:solidFill>
                  <a:schemeClr val="dk1"/>
                </a:solidFill>
                <a:latin typeface="Open Sans"/>
                <a:ea typeface="Open Sans"/>
                <a:cs typeface="Open Sans"/>
                <a:sym typeface="Open Sans"/>
              </a:rPr>
              <a:t>A system for capturing, storing, checking, integrating, manipulating, analyzing and displaying data which are spatially referenced to the Earth.</a:t>
            </a:r>
          </a:p>
          <a:p>
            <a:pPr marL="0" indent="0">
              <a:lnSpc>
                <a:spcPct val="115000"/>
              </a:lnSpc>
              <a:spcBef>
                <a:spcPts val="1600"/>
              </a:spcBef>
              <a:spcAft>
                <a:spcPts val="1600"/>
              </a:spcAft>
              <a:buClr>
                <a:schemeClr val="dk1"/>
              </a:buClr>
              <a:buSzPts val="1800"/>
              <a:buFont typeface="Open Sans"/>
              <a:buNone/>
            </a:pPr>
            <a:r>
              <a:rPr lang="en-US" sz="2000" dirty="0">
                <a:solidFill>
                  <a:schemeClr val="dk1"/>
                </a:solidFill>
                <a:latin typeface="Open Sans"/>
                <a:ea typeface="Open Sans"/>
                <a:cs typeface="Open Sans"/>
                <a:sym typeface="Open Sans"/>
              </a:rPr>
              <a:t>(Chorley, 1987)</a:t>
            </a:r>
          </a:p>
        </p:txBody>
      </p:sp>
    </p:spTree>
    <p:extLst>
      <p:ext uri="{BB962C8B-B14F-4D97-AF65-F5344CB8AC3E}">
        <p14:creationId xmlns:p14="http://schemas.microsoft.com/office/powerpoint/2010/main" val="3809876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F4D92"/>
                </a:solidFill>
                <a:effectLst/>
                <a:uLnTx/>
                <a:uFillTx/>
                <a:latin typeface="Georgia"/>
                <a:ea typeface="+mj-ea"/>
                <a:cs typeface="Georgia"/>
              </a:rPr>
              <a:t>	Types of Spatial Data</a:t>
            </a:r>
          </a:p>
        </p:txBody>
      </p:sp>
      <p:sp>
        <p:nvSpPr>
          <p:cNvPr id="13" name="Google Shape;228;p36">
            <a:extLst>
              <a:ext uri="{FF2B5EF4-FFF2-40B4-BE49-F238E27FC236}">
                <a16:creationId xmlns:a16="http://schemas.microsoft.com/office/drawing/2014/main" id="{6918A7FF-9879-418A-A28D-27EC86D52AC9}"/>
              </a:ext>
            </a:extLst>
          </p:cNvPr>
          <p:cNvSpPr txBox="1">
            <a:spLocks/>
          </p:cNvSpPr>
          <p:nvPr/>
        </p:nvSpPr>
        <p:spPr>
          <a:xfrm>
            <a:off x="1380191" y="1631625"/>
            <a:ext cx="3999900" cy="4481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marR="0" lvl="0" indent="0" algn="l" defTabSz="914400" rtl="0" eaLnBrk="1" fontAlgn="auto" latinLnBrk="0" hangingPunct="1">
              <a:lnSpc>
                <a:spcPct val="115000"/>
              </a:lnSpc>
              <a:spcBef>
                <a:spcPts val="0"/>
              </a:spcBef>
              <a:spcAft>
                <a:spcPts val="0"/>
              </a:spcAft>
              <a:buClr>
                <a:srgbClr val="000000"/>
              </a:buClr>
              <a:buSzPts val="1400"/>
              <a:buFont typeface="Open Sans"/>
              <a:buNone/>
              <a:tabLst/>
              <a:defRPr/>
            </a:pPr>
            <a:r>
              <a:rPr kumimoji="0" lang="en-US" sz="2400" b="1" i="0" u="none" strike="noStrike" kern="0" cap="none" spc="0" normalizeH="0" baseline="0" noProof="0" dirty="0">
                <a:ln>
                  <a:noFill/>
                </a:ln>
                <a:solidFill>
                  <a:srgbClr val="000000"/>
                </a:solidFill>
                <a:effectLst/>
                <a:uLnTx/>
                <a:uFillTx/>
                <a:latin typeface="Open Sans"/>
                <a:ea typeface="Open Sans"/>
                <a:cs typeface="Open Sans"/>
                <a:sym typeface="Open Sans"/>
              </a:rPr>
              <a:t>Vector</a:t>
            </a:r>
          </a:p>
          <a:p>
            <a:pPr marL="0" marR="0" lvl="0" indent="0" algn="l" defTabSz="914400" rtl="0" eaLnBrk="1" fontAlgn="auto" latinLnBrk="0" hangingPunct="1">
              <a:lnSpc>
                <a:spcPct val="115000"/>
              </a:lnSpc>
              <a:spcBef>
                <a:spcPts val="1600"/>
              </a:spcBef>
              <a:spcAft>
                <a:spcPts val="0"/>
              </a:spcAft>
              <a:buClr>
                <a:srgbClr val="000000"/>
              </a:buClr>
              <a:buSzPts val="1400"/>
              <a:buFont typeface="Open Sans"/>
              <a:buNone/>
              <a:tabLst/>
              <a:defRPr/>
            </a:pPr>
            <a:r>
              <a:rPr kumimoji="0" lang="en-US" sz="1400" b="1" i="0" u="none" strike="noStrike" kern="0" cap="none" spc="0" normalizeH="0" baseline="0" noProof="0" dirty="0">
                <a:ln>
                  <a:noFill/>
                </a:ln>
                <a:solidFill>
                  <a:srgbClr val="000000"/>
                </a:solidFill>
                <a:effectLst/>
                <a:uLnTx/>
                <a:uFillTx/>
                <a:latin typeface="Open Sans"/>
                <a:ea typeface="Open Sans"/>
                <a:cs typeface="Open Sans"/>
                <a:sym typeface="Open Sans"/>
              </a:rPr>
              <a:t>Points</a:t>
            </a:r>
          </a:p>
          <a:p>
            <a:pPr marL="0" marR="0" lvl="0" indent="0" algn="l" defTabSz="914400" rtl="0" eaLnBrk="1" fontAlgn="auto" latinLnBrk="0" hangingPunct="1">
              <a:lnSpc>
                <a:spcPct val="115000"/>
              </a:lnSpc>
              <a:spcBef>
                <a:spcPts val="1600"/>
              </a:spcBef>
              <a:spcAft>
                <a:spcPts val="0"/>
              </a:spcAft>
              <a:buClr>
                <a:srgbClr val="000000"/>
              </a:buClr>
              <a:buSzPts val="1400"/>
              <a:buFont typeface="Open Sans"/>
              <a:buNone/>
              <a:tabLst/>
              <a:defRPr/>
            </a:pPr>
            <a:endParaRPr kumimoji="0" lang="en-US" sz="1400" b="1" i="0" u="none" strike="noStrike" kern="0" cap="none" spc="0" normalizeH="0" baseline="0" noProof="0" dirty="0">
              <a:ln>
                <a:noFill/>
              </a:ln>
              <a:solidFill>
                <a:srgbClr val="000000"/>
              </a:solidFill>
              <a:effectLst/>
              <a:uLnTx/>
              <a:uFillTx/>
              <a:latin typeface="Open Sans"/>
              <a:ea typeface="Open Sans"/>
              <a:cs typeface="Open Sans"/>
              <a:sym typeface="Open Sans"/>
            </a:endParaRPr>
          </a:p>
          <a:p>
            <a:pPr marL="0" marR="0" lvl="0" indent="0" algn="l" defTabSz="914400" rtl="0" eaLnBrk="1" fontAlgn="auto" latinLnBrk="0" hangingPunct="1">
              <a:lnSpc>
                <a:spcPct val="115000"/>
              </a:lnSpc>
              <a:spcBef>
                <a:spcPts val="1600"/>
              </a:spcBef>
              <a:spcAft>
                <a:spcPts val="0"/>
              </a:spcAft>
              <a:buClr>
                <a:srgbClr val="000000"/>
              </a:buClr>
              <a:buSzPts val="1400"/>
              <a:buFont typeface="Open Sans"/>
              <a:buNone/>
              <a:tabLst/>
              <a:defRPr/>
            </a:pPr>
            <a:endParaRPr lang="en-US" b="1" kern="0" dirty="0">
              <a:solidFill>
                <a:srgbClr val="000000"/>
              </a:solidFill>
            </a:endParaRPr>
          </a:p>
          <a:p>
            <a:pPr marL="0" marR="0" lvl="0" indent="0" algn="l" defTabSz="914400" rtl="0" eaLnBrk="1" fontAlgn="auto" latinLnBrk="0" hangingPunct="1">
              <a:lnSpc>
                <a:spcPct val="115000"/>
              </a:lnSpc>
              <a:spcBef>
                <a:spcPts val="1600"/>
              </a:spcBef>
              <a:spcAft>
                <a:spcPts val="0"/>
              </a:spcAft>
              <a:buClr>
                <a:srgbClr val="000000"/>
              </a:buClr>
              <a:buSzPts val="1400"/>
              <a:buFont typeface="Open Sans"/>
              <a:buNone/>
              <a:tabLst/>
              <a:defRPr/>
            </a:pPr>
            <a:r>
              <a:rPr kumimoji="0" lang="en-US" sz="1400" b="1" i="0" u="none" strike="noStrike" kern="0" cap="none" spc="0" normalizeH="0" baseline="0" noProof="0" dirty="0">
                <a:ln>
                  <a:noFill/>
                </a:ln>
                <a:solidFill>
                  <a:srgbClr val="000000"/>
                </a:solidFill>
                <a:effectLst/>
                <a:uLnTx/>
                <a:uFillTx/>
                <a:latin typeface="Open Sans"/>
                <a:ea typeface="Open Sans"/>
                <a:cs typeface="Open Sans"/>
                <a:sym typeface="Open Sans"/>
              </a:rPr>
              <a:t>Lines</a:t>
            </a:r>
          </a:p>
          <a:p>
            <a:pPr marL="0" marR="0" lvl="0" indent="0" algn="l" defTabSz="914400" rtl="0" eaLnBrk="1" fontAlgn="auto" latinLnBrk="0" hangingPunct="1">
              <a:lnSpc>
                <a:spcPct val="115000"/>
              </a:lnSpc>
              <a:spcBef>
                <a:spcPts val="1600"/>
              </a:spcBef>
              <a:spcAft>
                <a:spcPts val="1600"/>
              </a:spcAft>
              <a:buClr>
                <a:srgbClr val="000000"/>
              </a:buClr>
              <a:buSzPts val="1400"/>
              <a:buFont typeface="Open Sans"/>
              <a:buNone/>
              <a:tabLst/>
              <a:defRPr/>
            </a:pPr>
            <a:endParaRPr lang="en-US" b="1" kern="0" dirty="0">
              <a:solidFill>
                <a:srgbClr val="000000"/>
              </a:solidFill>
            </a:endParaRPr>
          </a:p>
          <a:p>
            <a:pPr marL="0" marR="0" lvl="0" indent="0" algn="l" defTabSz="914400" rtl="0" eaLnBrk="1" fontAlgn="auto" latinLnBrk="0" hangingPunct="1">
              <a:lnSpc>
                <a:spcPct val="115000"/>
              </a:lnSpc>
              <a:spcBef>
                <a:spcPts val="1600"/>
              </a:spcBef>
              <a:spcAft>
                <a:spcPts val="1600"/>
              </a:spcAft>
              <a:buClr>
                <a:srgbClr val="000000"/>
              </a:buClr>
              <a:buSzPts val="1400"/>
              <a:buFont typeface="Open Sans"/>
              <a:buNone/>
              <a:tabLst/>
              <a:defRPr/>
            </a:pPr>
            <a:r>
              <a:rPr kumimoji="0" lang="en-US" sz="1400" b="1" i="0" u="none" strike="noStrike" kern="0" cap="none" spc="0" normalizeH="0" baseline="0" noProof="0" dirty="0">
                <a:ln>
                  <a:noFill/>
                </a:ln>
                <a:solidFill>
                  <a:srgbClr val="000000"/>
                </a:solidFill>
                <a:effectLst/>
                <a:uLnTx/>
                <a:uFillTx/>
                <a:latin typeface="Open Sans"/>
                <a:ea typeface="Open Sans"/>
                <a:cs typeface="Open Sans"/>
                <a:sym typeface="Open Sans"/>
              </a:rPr>
              <a:t>Polygons</a:t>
            </a:r>
          </a:p>
        </p:txBody>
      </p:sp>
      <p:sp>
        <p:nvSpPr>
          <p:cNvPr id="14" name="Google Shape;229;p36">
            <a:extLst>
              <a:ext uri="{FF2B5EF4-FFF2-40B4-BE49-F238E27FC236}">
                <a16:creationId xmlns:a16="http://schemas.microsoft.com/office/drawing/2014/main" id="{2830F60F-E512-4148-B864-9829D6ACEC0F}"/>
              </a:ext>
            </a:extLst>
          </p:cNvPr>
          <p:cNvSpPr txBox="1">
            <a:spLocks/>
          </p:cNvSpPr>
          <p:nvPr/>
        </p:nvSpPr>
        <p:spPr>
          <a:xfrm>
            <a:off x="7348696" y="1631625"/>
            <a:ext cx="3999900" cy="335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marR="0" lvl="0" indent="0" algn="ctr" defTabSz="914400" rtl="0" eaLnBrk="1" fontAlgn="auto" latinLnBrk="0" hangingPunct="1">
              <a:lnSpc>
                <a:spcPct val="115000"/>
              </a:lnSpc>
              <a:spcBef>
                <a:spcPts val="0"/>
              </a:spcBef>
              <a:spcAft>
                <a:spcPts val="1600"/>
              </a:spcAft>
              <a:buClr>
                <a:srgbClr val="000000"/>
              </a:buClr>
              <a:buSzPts val="1400"/>
              <a:buFont typeface="Open Sans"/>
              <a:buNone/>
              <a:tabLst/>
              <a:defRPr/>
            </a:pPr>
            <a:r>
              <a:rPr kumimoji="0" lang="en-US" sz="2400" b="1" i="0" u="none" strike="noStrike" kern="0" cap="none" spc="0" normalizeH="0" baseline="0" noProof="0" dirty="0">
                <a:ln>
                  <a:noFill/>
                </a:ln>
                <a:solidFill>
                  <a:srgbClr val="000000"/>
                </a:solidFill>
                <a:effectLst/>
                <a:uLnTx/>
                <a:uFillTx/>
                <a:latin typeface="Open Sans"/>
                <a:ea typeface="Open Sans"/>
                <a:cs typeface="Open Sans"/>
                <a:sym typeface="Open Sans"/>
              </a:rPr>
              <a:t>Raster</a:t>
            </a:r>
          </a:p>
        </p:txBody>
      </p:sp>
      <p:pic>
        <p:nvPicPr>
          <p:cNvPr id="15" name="Google Shape;230;p36" descr="File:Land Act of 1785 section numbering.png - Wikimedia Commons">
            <a:extLst>
              <a:ext uri="{FF2B5EF4-FFF2-40B4-BE49-F238E27FC236}">
                <a16:creationId xmlns:a16="http://schemas.microsoft.com/office/drawing/2014/main" id="{E3168DF0-2D3A-401B-89F4-7DF236E57276}"/>
              </a:ext>
            </a:extLst>
          </p:cNvPr>
          <p:cNvPicPr preferRelativeResize="0"/>
          <p:nvPr/>
        </p:nvPicPr>
        <p:blipFill rotWithShape="1">
          <a:blip r:embed="rId4">
            <a:alphaModFix/>
          </a:blip>
          <a:srcRect/>
          <a:stretch/>
        </p:blipFill>
        <p:spPr>
          <a:xfrm>
            <a:off x="7921267" y="2229250"/>
            <a:ext cx="2704101" cy="2524775"/>
          </a:xfrm>
          <a:prstGeom prst="rect">
            <a:avLst/>
          </a:prstGeom>
          <a:noFill/>
          <a:ln>
            <a:noFill/>
          </a:ln>
        </p:spPr>
      </p:pic>
      <p:pic>
        <p:nvPicPr>
          <p:cNvPr id="16" name="Google Shape;231;p36" descr="File:Raster vector tikz.png - Wikimedia Commons">
            <a:extLst>
              <a:ext uri="{FF2B5EF4-FFF2-40B4-BE49-F238E27FC236}">
                <a16:creationId xmlns:a16="http://schemas.microsoft.com/office/drawing/2014/main" id="{386670DC-E84B-4E7D-B800-648D67346175}"/>
              </a:ext>
            </a:extLst>
          </p:cNvPr>
          <p:cNvPicPr preferRelativeResize="0"/>
          <p:nvPr/>
        </p:nvPicPr>
        <p:blipFill rotWithShape="1">
          <a:blip r:embed="rId5">
            <a:alphaModFix/>
          </a:blip>
          <a:srcRect/>
          <a:stretch/>
        </p:blipFill>
        <p:spPr>
          <a:xfrm>
            <a:off x="3341718" y="2196025"/>
            <a:ext cx="3933249" cy="3169999"/>
          </a:xfrm>
          <a:prstGeom prst="rect">
            <a:avLst/>
          </a:prstGeom>
          <a:noFill/>
          <a:ln>
            <a:noFill/>
          </a:ln>
        </p:spPr>
      </p:pic>
      <p:pic>
        <p:nvPicPr>
          <p:cNvPr id="17" name="Google Shape;232;p36" descr="Polygonal chain - Wikipedia">
            <a:extLst>
              <a:ext uri="{FF2B5EF4-FFF2-40B4-BE49-F238E27FC236}">
                <a16:creationId xmlns:a16="http://schemas.microsoft.com/office/drawing/2014/main" id="{84DC44A3-35DD-4432-90AB-665A06F6773A}"/>
              </a:ext>
            </a:extLst>
          </p:cNvPr>
          <p:cNvPicPr preferRelativeResize="0"/>
          <p:nvPr/>
        </p:nvPicPr>
        <p:blipFill rotWithShape="1">
          <a:blip r:embed="rId6">
            <a:alphaModFix/>
          </a:blip>
          <a:srcRect/>
          <a:stretch/>
        </p:blipFill>
        <p:spPr>
          <a:xfrm>
            <a:off x="1373113" y="5167891"/>
            <a:ext cx="1347002" cy="786100"/>
          </a:xfrm>
          <a:prstGeom prst="rect">
            <a:avLst/>
          </a:prstGeom>
          <a:noFill/>
          <a:ln>
            <a:noFill/>
          </a:ln>
        </p:spPr>
      </p:pic>
      <p:pic>
        <p:nvPicPr>
          <p:cNvPr id="18" name="Google Shape;247;p38">
            <a:extLst>
              <a:ext uri="{FF2B5EF4-FFF2-40B4-BE49-F238E27FC236}">
                <a16:creationId xmlns:a16="http://schemas.microsoft.com/office/drawing/2014/main" id="{4E58F11A-4C66-4162-9C9C-96EFC531E3E3}"/>
              </a:ext>
            </a:extLst>
          </p:cNvPr>
          <p:cNvPicPr preferRelativeResize="0"/>
          <p:nvPr/>
        </p:nvPicPr>
        <p:blipFill rotWithShape="1">
          <a:blip r:embed="rId7">
            <a:alphaModFix/>
          </a:blip>
          <a:srcRect r="49553"/>
          <a:stretch/>
        </p:blipFill>
        <p:spPr>
          <a:xfrm>
            <a:off x="1380191" y="2577237"/>
            <a:ext cx="914400" cy="914400"/>
          </a:xfrm>
          <a:prstGeom prst="rect">
            <a:avLst/>
          </a:prstGeom>
          <a:noFill/>
          <a:ln>
            <a:noFill/>
          </a:ln>
        </p:spPr>
      </p:pic>
      <p:pic>
        <p:nvPicPr>
          <p:cNvPr id="19" name="Google Shape;245;p38">
            <a:extLst>
              <a:ext uri="{FF2B5EF4-FFF2-40B4-BE49-F238E27FC236}">
                <a16:creationId xmlns:a16="http://schemas.microsoft.com/office/drawing/2014/main" id="{46C76418-9D89-457C-A225-C8D737DCAB29}"/>
              </a:ext>
            </a:extLst>
          </p:cNvPr>
          <p:cNvPicPr preferRelativeResize="0"/>
          <p:nvPr/>
        </p:nvPicPr>
        <p:blipFill rotWithShape="1">
          <a:blip r:embed="rId8">
            <a:alphaModFix/>
          </a:blip>
          <a:srcRect/>
          <a:stretch/>
        </p:blipFill>
        <p:spPr>
          <a:xfrm>
            <a:off x="1090287" y="3914614"/>
            <a:ext cx="2551306" cy="834983"/>
          </a:xfrm>
          <a:prstGeom prst="rect">
            <a:avLst/>
          </a:prstGeom>
          <a:noFill/>
          <a:ln>
            <a:noFill/>
          </a:ln>
        </p:spPr>
      </p:pic>
    </p:spTree>
    <p:extLst>
      <p:ext uri="{BB962C8B-B14F-4D97-AF65-F5344CB8AC3E}">
        <p14:creationId xmlns:p14="http://schemas.microsoft.com/office/powerpoint/2010/main" val="46956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fade">
                                      <p:cBhvr>
                                        <p:cTn id="27" dur="500"/>
                                        <p:tgtEl>
                                          <p:spTgt spid="1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animEffect transition="in" filter="fade">
                                      <p:cBhvr>
                                        <p:cTn id="35" dur="500"/>
                                        <p:tgtEl>
                                          <p:spTgt spid="1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xEl>
                                              <p:pRg st="6" end="6"/>
                                            </p:txEl>
                                          </p:spTgt>
                                        </p:tgtEl>
                                        <p:attrNameLst>
                                          <p:attrName>style.visibility</p:attrName>
                                        </p:attrNameLst>
                                      </p:cBhvr>
                                      <p:to>
                                        <p:strVal val="visible"/>
                                      </p:to>
                                    </p:set>
                                    <p:animEffect transition="in" filter="fade">
                                      <p:cBhvr>
                                        <p:cTn id="43" dur="500"/>
                                        <p:tgtEl>
                                          <p:spTgt spid="13">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2" name="Google Shape;193;p32">
            <a:extLst>
              <a:ext uri="{FF2B5EF4-FFF2-40B4-BE49-F238E27FC236}">
                <a16:creationId xmlns:a16="http://schemas.microsoft.com/office/drawing/2014/main" id="{A3ADAB2A-8FDA-43DB-83F7-931134CF53C0}"/>
              </a:ext>
            </a:extLst>
          </p:cNvPr>
          <p:cNvSpPr txBox="1">
            <a:spLocks/>
          </p:cNvSpPr>
          <p:nvPr/>
        </p:nvSpPr>
        <p:spPr>
          <a:xfrm>
            <a:off x="397850" y="861133"/>
            <a:ext cx="6646449" cy="1572885"/>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indent="-285750">
              <a:lnSpc>
                <a:spcPct val="115000"/>
              </a:lnSpc>
              <a:spcBef>
                <a:spcPts val="0"/>
              </a:spcBef>
              <a:buClr>
                <a:schemeClr val="dk1"/>
              </a:buClr>
              <a:buSzPts val="1800"/>
              <a:buFont typeface="Arial" panose="020B0604020202020204" pitchFamily="34" charset="0"/>
              <a:buChar char="•"/>
            </a:pPr>
            <a:r>
              <a:rPr lang="en-US" sz="1600" dirty="0">
                <a:solidFill>
                  <a:schemeClr val="dk1"/>
                </a:solidFill>
                <a:latin typeface="Open Sans"/>
                <a:ea typeface="Open Sans"/>
                <a:cs typeface="Open Sans"/>
                <a:sym typeface="Open Sans"/>
              </a:rPr>
              <a:t>Provide a measurement system for geographic objects</a:t>
            </a:r>
          </a:p>
          <a:p>
            <a:pPr marL="400050" indent="-285750">
              <a:lnSpc>
                <a:spcPct val="115000"/>
              </a:lnSpc>
              <a:spcBef>
                <a:spcPts val="0"/>
              </a:spcBef>
              <a:buClr>
                <a:schemeClr val="dk1"/>
              </a:buClr>
              <a:buSzPts val="1800"/>
              <a:buFont typeface="Arial" panose="020B0604020202020204" pitchFamily="34" charset="0"/>
              <a:buChar char="•"/>
            </a:pPr>
            <a:r>
              <a:rPr lang="en-US" sz="1600" dirty="0">
                <a:solidFill>
                  <a:schemeClr val="dk1"/>
                </a:solidFill>
                <a:latin typeface="Open Sans"/>
                <a:ea typeface="Open Sans"/>
                <a:cs typeface="Open Sans"/>
                <a:sym typeface="Open Sans"/>
              </a:rPr>
              <a:t>Facilitates the measurement of </a:t>
            </a:r>
          </a:p>
          <a:p>
            <a:pPr marL="857250" lvl="1">
              <a:lnSpc>
                <a:spcPct val="115000"/>
              </a:lnSpc>
              <a:spcBef>
                <a:spcPts val="0"/>
              </a:spcBef>
              <a:buClr>
                <a:schemeClr val="dk1"/>
              </a:buClr>
              <a:buSzPts val="1800"/>
              <a:buFont typeface="Arial" panose="020B0604020202020204" pitchFamily="34" charset="0"/>
              <a:buChar char="•"/>
            </a:pPr>
            <a:r>
              <a:rPr lang="en-US" sz="1600" dirty="0">
                <a:solidFill>
                  <a:schemeClr val="dk1"/>
                </a:solidFill>
                <a:latin typeface="Open Sans"/>
                <a:ea typeface="Open Sans"/>
                <a:cs typeface="Open Sans"/>
                <a:sym typeface="Open Sans"/>
              </a:rPr>
              <a:t>Distance</a:t>
            </a:r>
          </a:p>
          <a:p>
            <a:pPr marL="857250" lvl="1">
              <a:lnSpc>
                <a:spcPct val="115000"/>
              </a:lnSpc>
              <a:spcBef>
                <a:spcPts val="0"/>
              </a:spcBef>
              <a:buClr>
                <a:schemeClr val="dk1"/>
              </a:buClr>
              <a:buSzPts val="1800"/>
              <a:buFont typeface="Arial" panose="020B0604020202020204" pitchFamily="34" charset="0"/>
              <a:buChar char="•"/>
            </a:pPr>
            <a:r>
              <a:rPr lang="en-US" sz="1600" dirty="0">
                <a:solidFill>
                  <a:schemeClr val="dk1"/>
                </a:solidFill>
                <a:latin typeface="Open Sans"/>
                <a:ea typeface="Open Sans"/>
                <a:cs typeface="Open Sans"/>
                <a:sym typeface="Open Sans"/>
              </a:rPr>
              <a:t>Area</a:t>
            </a:r>
          </a:p>
          <a:p>
            <a:pPr marL="857250" lvl="1">
              <a:lnSpc>
                <a:spcPct val="115000"/>
              </a:lnSpc>
              <a:spcBef>
                <a:spcPts val="0"/>
              </a:spcBef>
              <a:buClr>
                <a:schemeClr val="dk1"/>
              </a:buClr>
              <a:buSzPts val="1800"/>
              <a:buFont typeface="Arial" panose="020B0604020202020204" pitchFamily="34" charset="0"/>
              <a:buChar char="•"/>
            </a:pPr>
            <a:r>
              <a:rPr lang="en-US" sz="1600" dirty="0">
                <a:solidFill>
                  <a:schemeClr val="dk1"/>
                </a:solidFill>
                <a:latin typeface="Open Sans"/>
                <a:ea typeface="Open Sans"/>
                <a:cs typeface="Open Sans"/>
                <a:sym typeface="Open Sans"/>
              </a:rPr>
              <a:t>Angles</a:t>
            </a:r>
          </a:p>
        </p:txBody>
      </p:sp>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Coordinate Reference Systems</a:t>
            </a:r>
          </a:p>
        </p:txBody>
      </p:sp>
      <p:sp>
        <p:nvSpPr>
          <p:cNvPr id="5" name="Google Shape;199;p33">
            <a:extLst>
              <a:ext uri="{FF2B5EF4-FFF2-40B4-BE49-F238E27FC236}">
                <a16:creationId xmlns:a16="http://schemas.microsoft.com/office/drawing/2014/main" id="{308666B0-C4D3-4FD0-8621-F3288AC7AF4C}"/>
              </a:ext>
            </a:extLst>
          </p:cNvPr>
          <p:cNvSpPr txBox="1"/>
          <p:nvPr/>
        </p:nvSpPr>
        <p:spPr>
          <a:xfrm>
            <a:off x="7007455" y="1647575"/>
            <a:ext cx="3000000" cy="7632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chemeClr val="dk1"/>
              </a:buClr>
              <a:buSzPts val="1400"/>
              <a:buFont typeface="Open Sans"/>
              <a:buAutoNum type="arabicPeriod" startAt="2"/>
            </a:pPr>
            <a:r>
              <a:rPr lang="en" b="1" i="0" u="none" strike="noStrike" cap="none" dirty="0">
                <a:solidFill>
                  <a:schemeClr val="dk1"/>
                </a:solidFill>
                <a:latin typeface="Open Sans"/>
                <a:ea typeface="Open Sans"/>
                <a:cs typeface="Open Sans"/>
                <a:sym typeface="Open Sans"/>
              </a:rPr>
              <a:t>Projected </a:t>
            </a:r>
            <a:r>
              <a:rPr lang="en" b="0" i="0" u="none" strike="noStrike" cap="none" dirty="0">
                <a:solidFill>
                  <a:schemeClr val="dk1"/>
                </a:solidFill>
                <a:latin typeface="Open Sans"/>
                <a:ea typeface="Open Sans"/>
                <a:cs typeface="Open Sans"/>
                <a:sym typeface="Open Sans"/>
              </a:rPr>
              <a:t>Coordinate Reference Systems</a:t>
            </a:r>
            <a:endParaRPr b="0" i="0" u="none" strike="noStrike" cap="none" dirty="0">
              <a:solidFill>
                <a:schemeClr val="dk1"/>
              </a:solidFill>
              <a:latin typeface="Open Sans"/>
              <a:ea typeface="Open Sans"/>
              <a:cs typeface="Open Sans"/>
              <a:sym typeface="Open Sans"/>
            </a:endParaRPr>
          </a:p>
        </p:txBody>
      </p:sp>
      <p:sp>
        <p:nvSpPr>
          <p:cNvPr id="7" name="Google Shape;200;p33">
            <a:extLst>
              <a:ext uri="{FF2B5EF4-FFF2-40B4-BE49-F238E27FC236}">
                <a16:creationId xmlns:a16="http://schemas.microsoft.com/office/drawing/2014/main" id="{BB7CA784-34AA-4DD6-8715-89C470C9788F}"/>
              </a:ext>
            </a:extLst>
          </p:cNvPr>
          <p:cNvSpPr txBox="1"/>
          <p:nvPr/>
        </p:nvSpPr>
        <p:spPr>
          <a:xfrm>
            <a:off x="2546030" y="1671425"/>
            <a:ext cx="3300718" cy="7155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chemeClr val="dk1"/>
              </a:buClr>
              <a:buSzPts val="1400"/>
              <a:buFont typeface="Open Sans"/>
              <a:buAutoNum type="arabicPeriod"/>
            </a:pPr>
            <a:r>
              <a:rPr lang="en" b="1" i="0" u="none" strike="noStrike" cap="none" dirty="0">
                <a:solidFill>
                  <a:schemeClr val="dk1"/>
                </a:solidFill>
                <a:latin typeface="Open Sans"/>
                <a:ea typeface="Open Sans"/>
                <a:cs typeface="Open Sans"/>
                <a:sym typeface="Open Sans"/>
              </a:rPr>
              <a:t>Geographic</a:t>
            </a:r>
            <a:r>
              <a:rPr lang="en" b="0" i="0" u="none" strike="noStrike" cap="none" dirty="0">
                <a:solidFill>
                  <a:schemeClr val="dk1"/>
                </a:solidFill>
                <a:latin typeface="Open Sans"/>
                <a:ea typeface="Open Sans"/>
                <a:cs typeface="Open Sans"/>
                <a:sym typeface="Open Sans"/>
              </a:rPr>
              <a:t> Coordinate Reference Systems </a:t>
            </a:r>
            <a:endParaRPr b="0" i="0" u="none" strike="noStrike" cap="none" dirty="0">
              <a:solidFill>
                <a:schemeClr val="dk1"/>
              </a:solidFill>
              <a:latin typeface="Open Sans"/>
              <a:ea typeface="Open Sans"/>
              <a:cs typeface="Open Sans"/>
              <a:sym typeface="Open Sans"/>
            </a:endParaRPr>
          </a:p>
        </p:txBody>
      </p:sp>
      <p:pic>
        <p:nvPicPr>
          <p:cNvPr id="8" name="Google Shape;201;p33">
            <a:extLst>
              <a:ext uri="{FF2B5EF4-FFF2-40B4-BE49-F238E27FC236}">
                <a16:creationId xmlns:a16="http://schemas.microsoft.com/office/drawing/2014/main" id="{415A7CBB-D002-49CF-A673-E07B92BB1192}"/>
              </a:ext>
            </a:extLst>
          </p:cNvPr>
          <p:cNvPicPr preferRelativeResize="0">
            <a:picLocks noChangeAspect="1"/>
          </p:cNvPicPr>
          <p:nvPr/>
        </p:nvPicPr>
        <p:blipFill rotWithShape="1">
          <a:blip r:embed="rId4">
            <a:alphaModFix/>
          </a:blip>
          <a:srcRect/>
          <a:stretch/>
        </p:blipFill>
        <p:spPr>
          <a:xfrm>
            <a:off x="2208633" y="2460714"/>
            <a:ext cx="3872917" cy="2377440"/>
          </a:xfrm>
          <a:prstGeom prst="rect">
            <a:avLst/>
          </a:prstGeom>
          <a:noFill/>
          <a:ln>
            <a:noFill/>
          </a:ln>
        </p:spPr>
      </p:pic>
      <p:pic>
        <p:nvPicPr>
          <p:cNvPr id="9" name="Google Shape;202;p33">
            <a:extLst>
              <a:ext uri="{FF2B5EF4-FFF2-40B4-BE49-F238E27FC236}">
                <a16:creationId xmlns:a16="http://schemas.microsoft.com/office/drawing/2014/main" id="{5FDBED27-6FCC-4109-8F5B-96661CD81C06}"/>
              </a:ext>
            </a:extLst>
          </p:cNvPr>
          <p:cNvPicPr preferRelativeResize="0">
            <a:picLocks noChangeAspect="1"/>
          </p:cNvPicPr>
          <p:nvPr/>
        </p:nvPicPr>
        <p:blipFill rotWithShape="1">
          <a:blip r:embed="rId5">
            <a:alphaModFix/>
          </a:blip>
          <a:srcRect r="49553"/>
          <a:stretch/>
        </p:blipFill>
        <p:spPr>
          <a:xfrm>
            <a:off x="7379707" y="2434018"/>
            <a:ext cx="2633865" cy="2377440"/>
          </a:xfrm>
          <a:prstGeom prst="rect">
            <a:avLst/>
          </a:prstGeom>
          <a:noFill/>
          <a:ln>
            <a:noFill/>
          </a:ln>
        </p:spPr>
      </p:pic>
      <p:sp>
        <p:nvSpPr>
          <p:cNvPr id="10" name="Google Shape;203;p33">
            <a:extLst>
              <a:ext uri="{FF2B5EF4-FFF2-40B4-BE49-F238E27FC236}">
                <a16:creationId xmlns:a16="http://schemas.microsoft.com/office/drawing/2014/main" id="{32E882AC-2EE6-49BF-BE16-CBBB0BCFAD25}"/>
              </a:ext>
            </a:extLst>
          </p:cNvPr>
          <p:cNvSpPr txBox="1"/>
          <p:nvPr/>
        </p:nvSpPr>
        <p:spPr>
          <a:xfrm>
            <a:off x="5765580" y="2282964"/>
            <a:ext cx="501900" cy="35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3D</a:t>
            </a:r>
            <a:endParaRPr sz="1400" b="1" i="0" u="none" strike="noStrike" cap="none" dirty="0">
              <a:solidFill>
                <a:srgbClr val="000000"/>
              </a:solidFill>
              <a:latin typeface="Arial"/>
              <a:ea typeface="Arial"/>
              <a:cs typeface="Arial"/>
              <a:sym typeface="Arial"/>
            </a:endParaRPr>
          </a:p>
        </p:txBody>
      </p:sp>
      <p:sp>
        <p:nvSpPr>
          <p:cNvPr id="11" name="Google Shape;204;p33">
            <a:extLst>
              <a:ext uri="{FF2B5EF4-FFF2-40B4-BE49-F238E27FC236}">
                <a16:creationId xmlns:a16="http://schemas.microsoft.com/office/drawing/2014/main" id="{5B669349-7293-4C0D-8ADD-0856BF569870}"/>
              </a:ext>
            </a:extLst>
          </p:cNvPr>
          <p:cNvSpPr txBox="1"/>
          <p:nvPr/>
        </p:nvSpPr>
        <p:spPr>
          <a:xfrm>
            <a:off x="10348980" y="2282964"/>
            <a:ext cx="501900" cy="35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2D</a:t>
            </a:r>
            <a:endParaRPr sz="1400" b="1" i="0" u="none" strike="noStrike" cap="none">
              <a:solidFill>
                <a:srgbClr val="000000"/>
              </a:solidFill>
              <a:latin typeface="Arial"/>
              <a:ea typeface="Arial"/>
              <a:cs typeface="Arial"/>
              <a:sym typeface="Arial"/>
            </a:endParaRPr>
          </a:p>
        </p:txBody>
      </p:sp>
      <p:sp>
        <p:nvSpPr>
          <p:cNvPr id="13" name="Google Shape;211;p34">
            <a:extLst>
              <a:ext uri="{FF2B5EF4-FFF2-40B4-BE49-F238E27FC236}">
                <a16:creationId xmlns:a16="http://schemas.microsoft.com/office/drawing/2014/main" id="{6300BE9B-AB18-45C5-B1BB-CB2F4EF91DB5}"/>
              </a:ext>
            </a:extLst>
          </p:cNvPr>
          <p:cNvSpPr txBox="1"/>
          <p:nvPr/>
        </p:nvSpPr>
        <p:spPr>
          <a:xfrm>
            <a:off x="1709319" y="4864850"/>
            <a:ext cx="5221790" cy="1661335"/>
          </a:xfrm>
          <a:prstGeom prst="rect">
            <a:avLst/>
          </a:prstGeom>
          <a:noFill/>
          <a:ln>
            <a:noFill/>
          </a:ln>
        </p:spPr>
        <p:txBody>
          <a:bodyPr spcFirstLastPara="1" wrap="square" lIns="91425" tIns="91425" rIns="91425" bIns="91425" anchor="t" anchorCtr="0">
            <a:noAutofit/>
          </a:bodyPr>
          <a:lstStyle/>
          <a:p>
            <a:pPr marL="482600" marR="0" lvl="0" indent="-342900" algn="l" rtl="0">
              <a:lnSpc>
                <a:spcPct val="100000"/>
              </a:lnSpc>
              <a:spcBef>
                <a:spcPts val="0"/>
              </a:spcBef>
              <a:spcAft>
                <a:spcPts val="0"/>
              </a:spcAft>
              <a:buClr>
                <a:srgbClr val="000000"/>
              </a:buClr>
              <a:buSzPts val="1400"/>
              <a:buFont typeface="Arial" panose="020B0604020202020204" pitchFamily="34" charset="0"/>
              <a:buChar char="•"/>
            </a:pPr>
            <a:r>
              <a:rPr lang="en" sz="1600" b="1" i="0" u="none" strike="noStrike" cap="none" dirty="0">
                <a:solidFill>
                  <a:srgbClr val="000000"/>
                </a:solidFill>
                <a:latin typeface="Arial"/>
                <a:ea typeface="Arial"/>
                <a:cs typeface="Arial"/>
                <a:sym typeface="Arial"/>
              </a:rPr>
              <a:t>Units</a:t>
            </a:r>
            <a:endParaRPr sz="1600" b="0" i="0" u="none" strike="noStrike" cap="none" dirty="0">
              <a:solidFill>
                <a:srgbClr val="000000"/>
              </a:solidFill>
              <a:latin typeface="Arial"/>
              <a:ea typeface="Arial"/>
              <a:cs typeface="Arial"/>
              <a:sym typeface="Arial"/>
            </a:endParaRPr>
          </a:p>
          <a:p>
            <a:pPr marL="939800" marR="0" lvl="1" indent="-342900" algn="l" rtl="0">
              <a:lnSpc>
                <a:spcPct val="100000"/>
              </a:lnSpc>
              <a:spcBef>
                <a:spcPts val="0"/>
              </a:spcBef>
              <a:spcAft>
                <a:spcPts val="0"/>
              </a:spcAft>
              <a:buClr>
                <a:srgbClr val="000000"/>
              </a:buClr>
              <a:buSzPts val="1400"/>
              <a:buFont typeface="Arial" panose="020B0604020202020204" pitchFamily="34" charset="0"/>
              <a:buChar char="•"/>
            </a:pPr>
            <a:r>
              <a:rPr lang="en" sz="1600" b="0" i="0" u="none" strike="noStrike" cap="none" dirty="0">
                <a:solidFill>
                  <a:srgbClr val="000000"/>
                </a:solidFill>
                <a:latin typeface="Arial"/>
                <a:ea typeface="Arial"/>
                <a:cs typeface="Arial"/>
                <a:sym typeface="Arial"/>
              </a:rPr>
              <a:t>decimal degrees (and minutes and seconds)</a:t>
            </a:r>
            <a:endParaRPr sz="1600" b="0" i="0" u="none" strike="noStrike" cap="none" dirty="0">
              <a:solidFill>
                <a:srgbClr val="000000"/>
              </a:solidFill>
              <a:latin typeface="Arial"/>
              <a:ea typeface="Arial"/>
              <a:cs typeface="Arial"/>
              <a:sym typeface="Arial"/>
            </a:endParaRPr>
          </a:p>
          <a:p>
            <a:pPr marL="482600" marR="0" lvl="0" indent="-342900" algn="l" rtl="0">
              <a:lnSpc>
                <a:spcPct val="100000"/>
              </a:lnSpc>
              <a:spcBef>
                <a:spcPts val="0"/>
              </a:spcBef>
              <a:spcAft>
                <a:spcPts val="0"/>
              </a:spcAft>
              <a:buClr>
                <a:srgbClr val="000000"/>
              </a:buClr>
              <a:buSzPts val="1400"/>
              <a:buFont typeface="Arial" panose="020B0604020202020204" pitchFamily="34" charset="0"/>
              <a:buChar char="•"/>
            </a:pPr>
            <a:r>
              <a:rPr lang="en" sz="1600" b="1" i="0" u="none" strike="noStrike" cap="none" dirty="0">
                <a:solidFill>
                  <a:srgbClr val="000000"/>
                </a:solidFill>
                <a:latin typeface="Arial"/>
                <a:ea typeface="Arial"/>
                <a:cs typeface="Arial"/>
                <a:sym typeface="Arial"/>
              </a:rPr>
              <a:t>Example</a:t>
            </a:r>
            <a:endParaRPr sz="1600" b="0" i="0" u="none" strike="noStrike" cap="none" dirty="0">
              <a:solidFill>
                <a:srgbClr val="000000"/>
              </a:solidFill>
              <a:latin typeface="Arial"/>
              <a:ea typeface="Arial"/>
              <a:cs typeface="Arial"/>
              <a:sym typeface="Arial"/>
            </a:endParaRPr>
          </a:p>
          <a:p>
            <a:pPr marL="939800" marR="0" lvl="1" indent="-342900" algn="l" rtl="0">
              <a:lnSpc>
                <a:spcPct val="100000"/>
              </a:lnSpc>
              <a:spcBef>
                <a:spcPts val="0"/>
              </a:spcBef>
              <a:spcAft>
                <a:spcPts val="0"/>
              </a:spcAft>
              <a:buClr>
                <a:srgbClr val="000000"/>
              </a:buClr>
              <a:buSzPts val="1400"/>
              <a:buFont typeface="Arial" panose="020B0604020202020204" pitchFamily="34" charset="0"/>
              <a:buChar char="•"/>
            </a:pPr>
            <a:r>
              <a:rPr lang="en" sz="1600" b="0" i="0" u="sng" strike="noStrike" cap="none" dirty="0">
                <a:solidFill>
                  <a:schemeClr val="hlink"/>
                </a:solidFill>
                <a:latin typeface="Arial"/>
                <a:ea typeface="Arial"/>
                <a:cs typeface="Arial"/>
                <a:sym typeface="Arial"/>
                <a:hlinkClick r:id="rId6"/>
              </a:rPr>
              <a:t>World Geodetic System 1984 (WGS 84)</a:t>
            </a:r>
            <a:endParaRPr sz="1600" b="0" i="0" u="none" strike="noStrike" cap="none" dirty="0">
              <a:solidFill>
                <a:srgbClr val="000000"/>
              </a:solidFill>
              <a:latin typeface="Arial"/>
              <a:ea typeface="Arial"/>
              <a:cs typeface="Arial"/>
              <a:sym typeface="Arial"/>
            </a:endParaRPr>
          </a:p>
        </p:txBody>
      </p:sp>
      <p:sp>
        <p:nvSpPr>
          <p:cNvPr id="14" name="Google Shape;210;p34">
            <a:extLst>
              <a:ext uri="{FF2B5EF4-FFF2-40B4-BE49-F238E27FC236}">
                <a16:creationId xmlns:a16="http://schemas.microsoft.com/office/drawing/2014/main" id="{1BBEA79D-8423-435D-B22B-442EFADADD2B}"/>
              </a:ext>
            </a:extLst>
          </p:cNvPr>
          <p:cNvSpPr txBox="1"/>
          <p:nvPr/>
        </p:nvSpPr>
        <p:spPr>
          <a:xfrm>
            <a:off x="6859968" y="4807076"/>
            <a:ext cx="4943412" cy="2404500"/>
          </a:xfrm>
          <a:prstGeom prst="rect">
            <a:avLst/>
          </a:prstGeom>
          <a:noFill/>
          <a:ln>
            <a:noFill/>
          </a:ln>
        </p:spPr>
        <p:txBody>
          <a:bodyPr spcFirstLastPara="1" wrap="square" lIns="91425" tIns="91425" rIns="91425" bIns="91425" anchor="t" anchorCtr="0">
            <a:noAutofit/>
          </a:bodyPr>
          <a:lstStyle/>
          <a:p>
            <a:pPr marL="482600" marR="0" lvl="0" indent="-342900" algn="l" rtl="0">
              <a:lnSpc>
                <a:spcPct val="100000"/>
              </a:lnSpc>
              <a:spcBef>
                <a:spcPts val="0"/>
              </a:spcBef>
              <a:spcAft>
                <a:spcPts val="0"/>
              </a:spcAft>
              <a:buClr>
                <a:srgbClr val="000000"/>
              </a:buClr>
              <a:buSzPts val="1400"/>
              <a:buFont typeface="Arial" panose="020B0604020202020204" pitchFamily="34" charset="0"/>
              <a:buChar char="•"/>
            </a:pPr>
            <a:r>
              <a:rPr lang="en" sz="1600" b="1" i="0" u="none" strike="noStrike" cap="none" dirty="0">
                <a:solidFill>
                  <a:srgbClr val="000000"/>
                </a:solidFill>
                <a:latin typeface="Arial"/>
                <a:ea typeface="Arial"/>
                <a:cs typeface="Arial"/>
                <a:sym typeface="Arial"/>
              </a:rPr>
              <a:t>Units</a:t>
            </a:r>
            <a:endParaRPr sz="1600" b="0" i="0" u="none" strike="noStrike" cap="none" dirty="0">
              <a:solidFill>
                <a:srgbClr val="000000"/>
              </a:solidFill>
              <a:latin typeface="Arial"/>
              <a:ea typeface="Arial"/>
              <a:cs typeface="Arial"/>
              <a:sym typeface="Arial"/>
            </a:endParaRPr>
          </a:p>
          <a:p>
            <a:pPr marL="939800" marR="0" lvl="1" indent="-342900" algn="l" rtl="0">
              <a:lnSpc>
                <a:spcPct val="100000"/>
              </a:lnSpc>
              <a:spcBef>
                <a:spcPts val="0"/>
              </a:spcBef>
              <a:spcAft>
                <a:spcPts val="0"/>
              </a:spcAft>
              <a:buClr>
                <a:srgbClr val="000000"/>
              </a:buClr>
              <a:buSzPts val="1400"/>
              <a:buFont typeface="Arial" panose="020B0604020202020204" pitchFamily="34" charset="0"/>
              <a:buChar char="•"/>
            </a:pPr>
            <a:r>
              <a:rPr lang="en" sz="1600" b="0" i="0" u="none" strike="noStrike" cap="none" dirty="0">
                <a:solidFill>
                  <a:srgbClr val="000000"/>
                </a:solidFill>
                <a:latin typeface="Arial"/>
                <a:ea typeface="Arial"/>
                <a:cs typeface="Arial"/>
                <a:sym typeface="Arial"/>
              </a:rPr>
              <a:t>meters, feet etc.</a:t>
            </a:r>
            <a:endParaRPr sz="1600" b="0" i="0" u="none" strike="noStrike" cap="none" dirty="0">
              <a:solidFill>
                <a:srgbClr val="000000"/>
              </a:solidFill>
              <a:latin typeface="Arial"/>
              <a:ea typeface="Arial"/>
              <a:cs typeface="Arial"/>
              <a:sym typeface="Arial"/>
            </a:endParaRPr>
          </a:p>
          <a:p>
            <a:pPr marL="482600" marR="0" lvl="0" indent="-342900" algn="l" rtl="0">
              <a:lnSpc>
                <a:spcPct val="100000"/>
              </a:lnSpc>
              <a:spcBef>
                <a:spcPts val="0"/>
              </a:spcBef>
              <a:spcAft>
                <a:spcPts val="0"/>
              </a:spcAft>
              <a:buClr>
                <a:srgbClr val="000000"/>
              </a:buClr>
              <a:buSzPts val="1400"/>
              <a:buFont typeface="Arial" panose="020B0604020202020204" pitchFamily="34" charset="0"/>
              <a:buChar char="•"/>
            </a:pPr>
            <a:r>
              <a:rPr lang="en" sz="1600" b="1" i="0" u="none" strike="noStrike" cap="none" dirty="0">
                <a:solidFill>
                  <a:srgbClr val="000000"/>
                </a:solidFill>
                <a:latin typeface="Arial"/>
                <a:ea typeface="Arial"/>
                <a:cs typeface="Arial"/>
                <a:sym typeface="Arial"/>
              </a:rPr>
              <a:t>Example</a:t>
            </a:r>
            <a:endParaRPr sz="1600" b="0" i="0" u="none" strike="noStrike" cap="none" dirty="0">
              <a:solidFill>
                <a:srgbClr val="000000"/>
              </a:solidFill>
              <a:latin typeface="Arial"/>
              <a:ea typeface="Arial"/>
              <a:cs typeface="Arial"/>
              <a:sym typeface="Arial"/>
            </a:endParaRPr>
          </a:p>
          <a:p>
            <a:pPr marL="939800" marR="0" lvl="1" indent="-342900" algn="l" rtl="0">
              <a:lnSpc>
                <a:spcPct val="100000"/>
              </a:lnSpc>
              <a:spcBef>
                <a:spcPts val="0"/>
              </a:spcBef>
              <a:spcAft>
                <a:spcPts val="0"/>
              </a:spcAft>
              <a:buClr>
                <a:srgbClr val="000000"/>
              </a:buClr>
              <a:buSzPts val="1400"/>
              <a:buFont typeface="Arial" panose="020B0604020202020204" pitchFamily="34" charset="0"/>
              <a:buChar char="•"/>
            </a:pPr>
            <a:r>
              <a:rPr lang="en" sz="1600" b="0" i="0" u="sng" strike="noStrike" cap="none" dirty="0">
                <a:solidFill>
                  <a:schemeClr val="hlink"/>
                </a:solidFill>
                <a:latin typeface="Arial"/>
                <a:ea typeface="Arial"/>
                <a:cs typeface="Arial"/>
                <a:sym typeface="Arial"/>
                <a:hlinkClick r:id="rId7"/>
              </a:rPr>
              <a:t>Universal Transverse Mercator (UTM)</a:t>
            </a:r>
            <a:endParaRPr sz="1600" b="0" i="0" u="none" strike="noStrike" cap="none" dirty="0">
              <a:solidFill>
                <a:srgbClr val="000000"/>
              </a:solidFill>
              <a:latin typeface="Arial"/>
              <a:ea typeface="Arial"/>
              <a:cs typeface="Arial"/>
              <a:sym typeface="Arial"/>
            </a:endParaRPr>
          </a:p>
          <a:p>
            <a:pPr marL="939800" marR="0" lvl="1" indent="-342900" algn="l" rtl="0">
              <a:lnSpc>
                <a:spcPct val="100000"/>
              </a:lnSpc>
              <a:spcBef>
                <a:spcPts val="0"/>
              </a:spcBef>
              <a:spcAft>
                <a:spcPts val="0"/>
              </a:spcAft>
              <a:buClr>
                <a:srgbClr val="000000"/>
              </a:buClr>
              <a:buSzPts val="1400"/>
              <a:buFont typeface="Arial" panose="020B0604020202020204" pitchFamily="34" charset="0"/>
              <a:buChar char="•"/>
            </a:pPr>
            <a:r>
              <a:rPr lang="en" sz="1600" b="0" i="0" u="sng" strike="noStrike" cap="none" dirty="0">
                <a:solidFill>
                  <a:schemeClr val="hlink"/>
                </a:solidFill>
                <a:latin typeface="Arial"/>
                <a:ea typeface="Arial"/>
                <a:cs typeface="Arial"/>
                <a:sym typeface="Arial"/>
                <a:hlinkClick r:id="rId8"/>
              </a:rPr>
              <a:t>US State Plane Coordinate System</a:t>
            </a:r>
            <a:endParaRPr sz="1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902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F4D92"/>
                </a:solidFill>
                <a:effectLst/>
                <a:uLnTx/>
                <a:uFillTx/>
                <a:latin typeface="Georgia"/>
                <a:ea typeface="+mj-ea"/>
                <a:cs typeface="Georgia"/>
              </a:rPr>
              <a:t>	Capturing Data</a:t>
            </a:r>
          </a:p>
        </p:txBody>
      </p:sp>
      <p:sp>
        <p:nvSpPr>
          <p:cNvPr id="5" name="Google Shape;256;p39">
            <a:extLst>
              <a:ext uri="{FF2B5EF4-FFF2-40B4-BE49-F238E27FC236}">
                <a16:creationId xmlns:a16="http://schemas.microsoft.com/office/drawing/2014/main" id="{441B175D-9D45-446C-9B0C-F32AB449EB30}"/>
              </a:ext>
            </a:extLst>
          </p:cNvPr>
          <p:cNvSpPr txBox="1">
            <a:spLocks/>
          </p:cNvSpPr>
          <p:nvPr/>
        </p:nvSpPr>
        <p:spPr>
          <a:xfrm>
            <a:off x="1607100" y="1225227"/>
            <a:ext cx="3999900" cy="849106"/>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700" indent="0">
              <a:lnSpc>
                <a:spcPct val="115000"/>
              </a:lnSpc>
              <a:spcBef>
                <a:spcPts val="0"/>
              </a:spcBef>
              <a:buClr>
                <a:schemeClr val="dk1"/>
              </a:buClr>
              <a:buSzPts val="1400"/>
              <a:buNone/>
            </a:pPr>
            <a:r>
              <a:rPr lang="en-US" sz="2000" b="1" dirty="0">
                <a:solidFill>
                  <a:schemeClr val="dk1"/>
                </a:solidFill>
                <a:latin typeface="Open Sans"/>
                <a:ea typeface="Open Sans"/>
                <a:cs typeface="Open Sans"/>
                <a:sym typeface="Open Sans"/>
              </a:rPr>
              <a:t>Bird’s eye view</a:t>
            </a:r>
          </a:p>
          <a:p>
            <a:pPr marL="425450" indent="-285750">
              <a:lnSpc>
                <a:spcPct val="115000"/>
              </a:lnSpc>
              <a:spcBef>
                <a:spcPts val="0"/>
              </a:spcBef>
              <a:buClr>
                <a:schemeClr val="dk1"/>
              </a:buClr>
              <a:buSzPts val="1400"/>
            </a:pPr>
            <a:r>
              <a:rPr lang="en-US" sz="2000" dirty="0">
                <a:solidFill>
                  <a:schemeClr val="dk1"/>
                </a:solidFill>
                <a:latin typeface="Open Sans"/>
                <a:ea typeface="Open Sans"/>
                <a:cs typeface="Open Sans"/>
                <a:sym typeface="Open Sans"/>
              </a:rPr>
              <a:t>Satellites, planes, drones</a:t>
            </a:r>
          </a:p>
        </p:txBody>
      </p:sp>
      <p:pic>
        <p:nvPicPr>
          <p:cNvPr id="10" name="Google Shape;258;p39">
            <a:extLst>
              <a:ext uri="{FF2B5EF4-FFF2-40B4-BE49-F238E27FC236}">
                <a16:creationId xmlns:a16="http://schemas.microsoft.com/office/drawing/2014/main" id="{2B05EC69-2FE3-4EC2-96C6-CEBB530BC3DC}"/>
              </a:ext>
            </a:extLst>
          </p:cNvPr>
          <p:cNvPicPr preferRelativeResize="0"/>
          <p:nvPr/>
        </p:nvPicPr>
        <p:blipFill rotWithShape="1">
          <a:blip r:embed="rId3">
            <a:alphaModFix/>
          </a:blip>
          <a:srcRect l="12822" r="33097"/>
          <a:stretch/>
        </p:blipFill>
        <p:spPr>
          <a:xfrm>
            <a:off x="9821333" y="3461713"/>
            <a:ext cx="2370667" cy="2994123"/>
          </a:xfrm>
          <a:prstGeom prst="rect">
            <a:avLst/>
          </a:prstGeom>
          <a:noFill/>
          <a:ln>
            <a:noFill/>
          </a:ln>
        </p:spPr>
      </p:pic>
      <p:pic>
        <p:nvPicPr>
          <p:cNvPr id="11" name="Google Shape;259;p39">
            <a:extLst>
              <a:ext uri="{FF2B5EF4-FFF2-40B4-BE49-F238E27FC236}">
                <a16:creationId xmlns:a16="http://schemas.microsoft.com/office/drawing/2014/main" id="{8A59E1AF-8612-41A7-9BBC-B8C31E220CF3}"/>
              </a:ext>
            </a:extLst>
          </p:cNvPr>
          <p:cNvPicPr preferRelativeResize="0"/>
          <p:nvPr/>
        </p:nvPicPr>
        <p:blipFill rotWithShape="1">
          <a:blip r:embed="rId4">
            <a:alphaModFix/>
          </a:blip>
          <a:srcRect/>
          <a:stretch/>
        </p:blipFill>
        <p:spPr>
          <a:xfrm>
            <a:off x="9821333" y="1762332"/>
            <a:ext cx="1743378" cy="1299025"/>
          </a:xfrm>
          <a:prstGeom prst="rect">
            <a:avLst/>
          </a:prstGeom>
          <a:noFill/>
          <a:ln>
            <a:noFill/>
          </a:ln>
        </p:spPr>
      </p:pic>
      <p:pic>
        <p:nvPicPr>
          <p:cNvPr id="12" name="Google Shape;260;p39">
            <a:extLst>
              <a:ext uri="{FF2B5EF4-FFF2-40B4-BE49-F238E27FC236}">
                <a16:creationId xmlns:a16="http://schemas.microsoft.com/office/drawing/2014/main" id="{C3CE3BAF-8904-4FE5-984B-17D484C77C64}"/>
              </a:ext>
            </a:extLst>
          </p:cNvPr>
          <p:cNvPicPr preferRelativeResize="0"/>
          <p:nvPr/>
        </p:nvPicPr>
        <p:blipFill rotWithShape="1">
          <a:blip r:embed="rId5">
            <a:alphaModFix/>
          </a:blip>
          <a:srcRect/>
          <a:stretch/>
        </p:blipFill>
        <p:spPr>
          <a:xfrm>
            <a:off x="1390812" y="2411845"/>
            <a:ext cx="4432475" cy="2994123"/>
          </a:xfrm>
          <a:prstGeom prst="rect">
            <a:avLst/>
          </a:prstGeom>
          <a:noFill/>
          <a:ln>
            <a:noFill/>
          </a:ln>
        </p:spPr>
      </p:pic>
      <p:sp>
        <p:nvSpPr>
          <p:cNvPr id="13" name="Google Shape;256;p39">
            <a:extLst>
              <a:ext uri="{FF2B5EF4-FFF2-40B4-BE49-F238E27FC236}">
                <a16:creationId xmlns:a16="http://schemas.microsoft.com/office/drawing/2014/main" id="{6AA4BB61-2BA0-49C0-B7BA-E3D1B755C905}"/>
              </a:ext>
            </a:extLst>
          </p:cNvPr>
          <p:cNvSpPr txBox="1">
            <a:spLocks/>
          </p:cNvSpPr>
          <p:nvPr/>
        </p:nvSpPr>
        <p:spPr>
          <a:xfrm>
            <a:off x="6729434" y="1225227"/>
            <a:ext cx="3999900" cy="849106"/>
          </a:xfrm>
          <a:prstGeom prst="rect">
            <a:avLst/>
          </a:prstGeom>
          <a:noFill/>
          <a:ln>
            <a:noFill/>
          </a:ln>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700" indent="0">
              <a:lnSpc>
                <a:spcPct val="115000"/>
              </a:lnSpc>
              <a:spcBef>
                <a:spcPts val="0"/>
              </a:spcBef>
              <a:buClr>
                <a:schemeClr val="dk1"/>
              </a:buClr>
              <a:buSzPts val="1400"/>
              <a:buNone/>
            </a:pPr>
            <a:r>
              <a:rPr lang="en-US" sz="2000" b="1" dirty="0">
                <a:solidFill>
                  <a:schemeClr val="dk1"/>
                </a:solidFill>
                <a:latin typeface="Open Sans"/>
                <a:ea typeface="Open Sans"/>
                <a:cs typeface="Open Sans"/>
                <a:sym typeface="Open Sans"/>
              </a:rPr>
              <a:t>Worm’s eye view</a:t>
            </a:r>
          </a:p>
          <a:p>
            <a:pPr marL="425450" indent="-285750">
              <a:lnSpc>
                <a:spcPct val="115000"/>
              </a:lnSpc>
              <a:spcBef>
                <a:spcPts val="0"/>
              </a:spcBef>
              <a:buClr>
                <a:schemeClr val="dk1"/>
              </a:buClr>
              <a:buSzPts val="1400"/>
            </a:pPr>
            <a:r>
              <a:rPr lang="en-US" sz="2000" dirty="0">
                <a:solidFill>
                  <a:schemeClr val="dk1"/>
                </a:solidFill>
                <a:latin typeface="Open Sans"/>
                <a:ea typeface="Open Sans"/>
                <a:cs typeface="Open Sans"/>
                <a:sym typeface="Open Sans"/>
              </a:rPr>
              <a:t>Field data</a:t>
            </a:r>
          </a:p>
        </p:txBody>
      </p:sp>
      <p:pic>
        <p:nvPicPr>
          <p:cNvPr id="3" name="Picture 2">
            <a:extLst>
              <a:ext uri="{FF2B5EF4-FFF2-40B4-BE49-F238E27FC236}">
                <a16:creationId xmlns:a16="http://schemas.microsoft.com/office/drawing/2014/main" id="{0A0AFC14-D4EF-46F0-A8DA-21AFC54977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0506" y="2685646"/>
            <a:ext cx="2409755" cy="1807316"/>
          </a:xfrm>
          <a:prstGeom prst="rect">
            <a:avLst/>
          </a:prstGeom>
        </p:spPr>
      </p:pic>
    </p:spTree>
    <p:extLst>
      <p:ext uri="{BB962C8B-B14F-4D97-AF65-F5344CB8AC3E}">
        <p14:creationId xmlns:p14="http://schemas.microsoft.com/office/powerpoint/2010/main" val="88526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5CA8108-6137-4D6B-A64F-4FD057C74AB7}"/>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GIS Platforms &amp; Software</a:t>
            </a:r>
          </a:p>
        </p:txBody>
      </p:sp>
      <p:graphicFrame>
        <p:nvGraphicFramePr>
          <p:cNvPr id="5" name="Google Shape;480;p61">
            <a:extLst>
              <a:ext uri="{FF2B5EF4-FFF2-40B4-BE49-F238E27FC236}">
                <a16:creationId xmlns:a16="http://schemas.microsoft.com/office/drawing/2014/main" id="{6B76D3D4-FCD6-4401-BD9E-7BD7BBC6AECA}"/>
              </a:ext>
            </a:extLst>
          </p:cNvPr>
          <p:cNvGraphicFramePr/>
          <p:nvPr/>
        </p:nvGraphicFramePr>
        <p:xfrm>
          <a:off x="390999" y="1122299"/>
          <a:ext cx="11326867" cy="4990633"/>
        </p:xfrm>
        <a:graphic>
          <a:graphicData uri="http://schemas.openxmlformats.org/drawingml/2006/table">
            <a:tbl>
              <a:tblPr>
                <a:noFill/>
              </a:tblPr>
              <a:tblGrid>
                <a:gridCol w="1706717">
                  <a:extLst>
                    <a:ext uri="{9D8B030D-6E8A-4147-A177-3AD203B41FA5}">
                      <a16:colId xmlns:a16="http://schemas.microsoft.com/office/drawing/2014/main" val="20000"/>
                    </a:ext>
                  </a:extLst>
                </a:gridCol>
                <a:gridCol w="1545795">
                  <a:extLst>
                    <a:ext uri="{9D8B030D-6E8A-4147-A177-3AD203B41FA5}">
                      <a16:colId xmlns:a16="http://schemas.microsoft.com/office/drawing/2014/main" val="20001"/>
                    </a:ext>
                  </a:extLst>
                </a:gridCol>
                <a:gridCol w="1626256">
                  <a:extLst>
                    <a:ext uri="{9D8B030D-6E8A-4147-A177-3AD203B41FA5}">
                      <a16:colId xmlns:a16="http://schemas.microsoft.com/office/drawing/2014/main" val="20002"/>
                    </a:ext>
                  </a:extLst>
                </a:gridCol>
                <a:gridCol w="1626256">
                  <a:extLst>
                    <a:ext uri="{9D8B030D-6E8A-4147-A177-3AD203B41FA5}">
                      <a16:colId xmlns:a16="http://schemas.microsoft.com/office/drawing/2014/main" val="20003"/>
                    </a:ext>
                  </a:extLst>
                </a:gridCol>
                <a:gridCol w="1626256">
                  <a:extLst>
                    <a:ext uri="{9D8B030D-6E8A-4147-A177-3AD203B41FA5}">
                      <a16:colId xmlns:a16="http://schemas.microsoft.com/office/drawing/2014/main" val="20004"/>
                    </a:ext>
                  </a:extLst>
                </a:gridCol>
                <a:gridCol w="1626256">
                  <a:extLst>
                    <a:ext uri="{9D8B030D-6E8A-4147-A177-3AD203B41FA5}">
                      <a16:colId xmlns:a16="http://schemas.microsoft.com/office/drawing/2014/main" val="20005"/>
                    </a:ext>
                  </a:extLst>
                </a:gridCol>
                <a:gridCol w="1569331">
                  <a:extLst>
                    <a:ext uri="{9D8B030D-6E8A-4147-A177-3AD203B41FA5}">
                      <a16:colId xmlns:a16="http://schemas.microsoft.com/office/drawing/2014/main" val="20006"/>
                    </a:ext>
                  </a:extLst>
                </a:gridCol>
              </a:tblGrid>
              <a:tr h="1097728">
                <a:tc>
                  <a:txBody>
                    <a:bodyPr/>
                    <a:lstStyle/>
                    <a:p>
                      <a:pPr marL="0" marR="0" lvl="0" indent="0" algn="ctr" rtl="0">
                        <a:lnSpc>
                          <a:spcPct val="100000"/>
                        </a:lnSpc>
                        <a:spcBef>
                          <a:spcPts val="0"/>
                        </a:spcBef>
                        <a:spcAft>
                          <a:spcPts val="0"/>
                        </a:spcAft>
                        <a:buClr>
                          <a:srgbClr val="000000"/>
                        </a:buClr>
                        <a:buSzPts val="1200"/>
                        <a:buFont typeface="Arial"/>
                        <a:buNone/>
                      </a:pPr>
                      <a:r>
                        <a:rPr lang="en" sz="1800" b="1" u="none" strike="noStrike" cap="none" dirty="0"/>
                        <a:t>Name</a:t>
                      </a:r>
                      <a:endParaRPr sz="1800" b="1"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 sz="2000" b="1" u="none" strike="noStrike" cap="none"/>
                        <a:t>ArcGIS</a:t>
                      </a:r>
                      <a:endParaRPr sz="20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 sz="2000" b="1" u="none" strike="noStrike" cap="none"/>
                        <a:t>QGIS</a:t>
                      </a:r>
                      <a:endParaRPr sz="20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 sz="2000" b="1" u="none" strike="noStrike" cap="none"/>
                        <a:t>ENVI</a:t>
                      </a:r>
                      <a:endParaRPr sz="20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 sz="2000" b="1" u="none" strike="noStrike" cap="none"/>
                        <a:t>R</a:t>
                      </a:r>
                      <a:endParaRPr sz="20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 sz="2000" b="1" u="none" strike="noStrike" cap="none"/>
                        <a:t>Google Earth</a:t>
                      </a:r>
                      <a:endParaRPr sz="20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 sz="2000" b="1" u="none" strike="noStrike" cap="none"/>
                        <a:t>Google Earth Engine</a:t>
                      </a:r>
                      <a:endParaRPr sz="2000" b="1" u="none" strike="noStrike" cap="none"/>
                    </a:p>
                  </a:txBody>
                  <a:tcPr marL="91425" marR="91425" marT="91425" marB="91425" anchor="ctr"/>
                </a:tc>
                <a:extLst>
                  <a:ext uri="{0D108BD9-81ED-4DB2-BD59-A6C34878D82A}">
                    <a16:rowId xmlns:a16="http://schemas.microsoft.com/office/drawing/2014/main" val="10000"/>
                  </a:ext>
                </a:extLst>
              </a:tr>
              <a:tr h="957625">
                <a:tc>
                  <a:txBody>
                    <a:bodyPr/>
                    <a:lstStyle/>
                    <a:p>
                      <a:pPr marL="0" marR="0" lvl="0" indent="0" algn="ctr" rtl="0">
                        <a:lnSpc>
                          <a:spcPct val="100000"/>
                        </a:lnSpc>
                        <a:spcBef>
                          <a:spcPts val="0"/>
                        </a:spcBef>
                        <a:spcAft>
                          <a:spcPts val="0"/>
                        </a:spcAft>
                        <a:buClr>
                          <a:srgbClr val="000000"/>
                        </a:buClr>
                        <a:buSzPts val="1200"/>
                        <a:buFont typeface="Arial"/>
                        <a:buNone/>
                      </a:pPr>
                      <a:r>
                        <a:rPr lang="en" sz="1800" b="1" u="none" strike="noStrike" cap="none"/>
                        <a:t>Uses</a:t>
                      </a:r>
                      <a:endParaRPr sz="18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Mainly GIS</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Some Remote Sensing (RS)</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Mainly GIS</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Some RS</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RS</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Mainly GIS</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Some RS</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Some GIS</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Some RS</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Some GIS</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Mainly RS</a:t>
                      </a:r>
                      <a:endParaRPr sz="1600" u="none" strike="noStrike" cap="none"/>
                    </a:p>
                  </a:txBody>
                  <a:tcPr marL="91425" marR="91425" marT="91425" marB="91425" anchor="ctr"/>
                </a:tc>
                <a:extLst>
                  <a:ext uri="{0D108BD9-81ED-4DB2-BD59-A6C34878D82A}">
                    <a16:rowId xmlns:a16="http://schemas.microsoft.com/office/drawing/2014/main" val="10001"/>
                  </a:ext>
                </a:extLst>
              </a:tr>
              <a:tr h="723528">
                <a:tc>
                  <a:txBody>
                    <a:bodyPr/>
                    <a:lstStyle/>
                    <a:p>
                      <a:pPr marL="0" marR="0" lvl="0" indent="0" algn="ctr" rtl="0">
                        <a:lnSpc>
                          <a:spcPct val="100000"/>
                        </a:lnSpc>
                        <a:spcBef>
                          <a:spcPts val="0"/>
                        </a:spcBef>
                        <a:spcAft>
                          <a:spcPts val="0"/>
                        </a:spcAft>
                        <a:buClr>
                          <a:srgbClr val="000000"/>
                        </a:buClr>
                        <a:buSzPts val="1200"/>
                        <a:buFont typeface="Arial"/>
                        <a:buNone/>
                      </a:pPr>
                      <a:r>
                        <a:rPr lang="en" sz="1800" b="1" u="none" strike="noStrike" cap="none"/>
                        <a:t>Open-source</a:t>
                      </a:r>
                      <a:endParaRPr sz="18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No</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dirty="0"/>
                        <a:t>Yes</a:t>
                      </a:r>
                      <a:endParaRPr sz="16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No</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Yes</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No, Free to download</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Yes</a:t>
                      </a:r>
                      <a:endParaRPr sz="1600" u="none" strike="noStrike" cap="none"/>
                    </a:p>
                  </a:txBody>
                  <a:tcPr marL="91425" marR="91425" marT="91425" marB="91425" anchor="ctr"/>
                </a:tc>
                <a:extLst>
                  <a:ext uri="{0D108BD9-81ED-4DB2-BD59-A6C34878D82A}">
                    <a16:rowId xmlns:a16="http://schemas.microsoft.com/office/drawing/2014/main" val="10002"/>
                  </a:ext>
                </a:extLst>
              </a:tr>
              <a:tr h="957625">
                <a:tc>
                  <a:txBody>
                    <a:bodyPr/>
                    <a:lstStyle/>
                    <a:p>
                      <a:pPr marL="0" marR="0" lvl="0" indent="0" algn="ctr" rtl="0">
                        <a:lnSpc>
                          <a:spcPct val="100000"/>
                        </a:lnSpc>
                        <a:spcBef>
                          <a:spcPts val="0"/>
                        </a:spcBef>
                        <a:spcAft>
                          <a:spcPts val="0"/>
                        </a:spcAft>
                        <a:buClr>
                          <a:srgbClr val="000000"/>
                        </a:buClr>
                        <a:buSzPts val="1200"/>
                        <a:buFont typeface="Arial"/>
                        <a:buNone/>
                      </a:pPr>
                      <a:r>
                        <a:rPr lang="en" sz="1800" b="1" u="none" strike="noStrike" cap="none"/>
                        <a:t>Interface</a:t>
                      </a:r>
                      <a:endParaRPr sz="18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Graphical User Interface (GUI)</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Command Line</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GUI</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Command Line</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GUI</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Command</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Line</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GUI</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Limited GUI</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Command Line</a:t>
                      </a:r>
                      <a:endParaRPr sz="1600" u="none" strike="noStrike" cap="none"/>
                    </a:p>
                  </a:txBody>
                  <a:tcPr marL="91425" marR="91425" marT="91425" marB="91425" anchor="ctr"/>
                </a:tc>
                <a:extLst>
                  <a:ext uri="{0D108BD9-81ED-4DB2-BD59-A6C34878D82A}">
                    <a16:rowId xmlns:a16="http://schemas.microsoft.com/office/drawing/2014/main" val="10003"/>
                  </a:ext>
                </a:extLst>
              </a:tr>
              <a:tr h="1254127">
                <a:tc>
                  <a:txBody>
                    <a:bodyPr/>
                    <a:lstStyle/>
                    <a:p>
                      <a:pPr marL="0" marR="0" lvl="0" indent="0" algn="ctr" rtl="0">
                        <a:lnSpc>
                          <a:spcPct val="100000"/>
                        </a:lnSpc>
                        <a:spcBef>
                          <a:spcPts val="0"/>
                        </a:spcBef>
                        <a:spcAft>
                          <a:spcPts val="0"/>
                        </a:spcAft>
                        <a:buClr>
                          <a:srgbClr val="000000"/>
                        </a:buClr>
                        <a:buSzPts val="1200"/>
                        <a:buFont typeface="Arial"/>
                        <a:buNone/>
                      </a:pPr>
                      <a:r>
                        <a:rPr lang="en" sz="1800" b="1" u="none" strike="noStrike" cap="none"/>
                        <a:t>Local or Cloud</a:t>
                      </a:r>
                      <a:endParaRPr sz="18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Local</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Some data streaming</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Local</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Used for distributed computing too</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Local</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Local</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a:t>Local</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n" sz="1600" u="none" strike="noStrike" cap="none"/>
                        <a:t>Some data streaming</a:t>
                      </a:r>
                      <a:endParaRPr sz="16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100"/>
                        <a:buFont typeface="Arial"/>
                        <a:buNone/>
                      </a:pPr>
                      <a:r>
                        <a:rPr lang="en" sz="1600" u="none" strike="noStrike" cap="none" dirty="0"/>
                        <a:t>Cloud/ parallel computing</a:t>
                      </a:r>
                      <a:endParaRPr sz="1600" u="none" strike="noStrike" cap="none" dirty="0"/>
                    </a:p>
                  </a:txBody>
                  <a:tcPr marL="91425" marR="91425" marT="91425" marB="9142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8832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5920" y="2591118"/>
            <a:ext cx="1977813" cy="1143000"/>
          </a:xfrm>
        </p:spPr>
        <p:txBody>
          <a:bodyPr>
            <a:normAutofit/>
          </a:bodyPr>
          <a:lstStyle/>
          <a:p>
            <a:pPr algn="l"/>
            <a:r>
              <a:rPr lang="en-US" sz="3200" dirty="0">
                <a:solidFill>
                  <a:schemeClr val="tx2"/>
                </a:solidFill>
                <a:latin typeface="Georgia"/>
                <a:cs typeface="Georgia"/>
              </a:rPr>
              <a:t>Case Study</a:t>
            </a:r>
          </a:p>
        </p:txBody>
      </p:sp>
      <p:grpSp>
        <p:nvGrpSpPr>
          <p:cNvPr id="3" name="Group 2">
            <a:extLst>
              <a:ext uri="{FF2B5EF4-FFF2-40B4-BE49-F238E27FC236}">
                <a16:creationId xmlns:a16="http://schemas.microsoft.com/office/drawing/2014/main" id="{B134F1F1-D3F8-49A1-A432-F864FBAEACBB}"/>
              </a:ext>
            </a:extLst>
          </p:cNvPr>
          <p:cNvGrpSpPr/>
          <p:nvPr/>
        </p:nvGrpSpPr>
        <p:grpSpPr>
          <a:xfrm>
            <a:off x="4947609" y="2311895"/>
            <a:ext cx="6513603" cy="1701445"/>
            <a:chOff x="0" y="1449613"/>
            <a:chExt cx="6513603" cy="859950"/>
          </a:xfrm>
        </p:grpSpPr>
        <p:sp>
          <p:nvSpPr>
            <p:cNvPr id="4" name="Rectangle 3">
              <a:extLst>
                <a:ext uri="{FF2B5EF4-FFF2-40B4-BE49-F238E27FC236}">
                  <a16:creationId xmlns:a16="http://schemas.microsoft.com/office/drawing/2014/main" id="{E0A2D0E2-5388-4286-B6D5-C9FA4FC68993}"/>
                </a:ext>
              </a:extLst>
            </p:cNvPr>
            <p:cNvSpPr/>
            <p:nvPr/>
          </p:nvSpPr>
          <p:spPr>
            <a:xfrm>
              <a:off x="0" y="1449613"/>
              <a:ext cx="6513603" cy="859950"/>
            </a:xfrm>
            <a:prstGeom prst="rect">
              <a:avLst/>
            </a:prstGeom>
            <a:solidFill>
              <a:sysClr val="window" lastClr="FFFFFF">
                <a:alpha val="90000"/>
                <a:hueOff val="0"/>
                <a:satOff val="0"/>
                <a:lumOff val="0"/>
                <a:alphaOff val="0"/>
              </a:sysClr>
            </a:solidFill>
            <a:ln w="12700" cap="flat" cmpd="sng" algn="ctr">
              <a:solidFill>
                <a:srgbClr val="5B9BD5">
                  <a:hueOff val="-2252848"/>
                  <a:satOff val="-5806"/>
                  <a:lumOff val="-3922"/>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 name="TextBox 4">
              <a:extLst>
                <a:ext uri="{FF2B5EF4-FFF2-40B4-BE49-F238E27FC236}">
                  <a16:creationId xmlns:a16="http://schemas.microsoft.com/office/drawing/2014/main" id="{8B8C8F59-D7D1-4FAD-88E9-888ABCA466F3}"/>
                </a:ext>
              </a:extLst>
            </p:cNvPr>
            <p:cNvSpPr txBox="1"/>
            <p:nvPr/>
          </p:nvSpPr>
          <p:spPr>
            <a:xfrm>
              <a:off x="0" y="1449613"/>
              <a:ext cx="6513603" cy="8599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5528" tIns="291592" rIns="505528" bIns="99568" numCol="1" spcCol="1270" anchor="t" anchorCtr="0">
              <a:noAutofit/>
            </a:bodyPr>
            <a:lstStyle/>
            <a:p>
              <a:pPr marL="114300" lvl="1" indent="-114300" algn="l" defTabSz="62230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Drivers of high urban temperatures, strategies for heat mitigation</a:t>
              </a:r>
            </a:p>
            <a:p>
              <a:pPr marL="114300" lvl="1" indent="-114300" algn="l" defTabSz="62230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Disparate impacts on different demographic groups</a:t>
              </a:r>
            </a:p>
          </p:txBody>
        </p:sp>
      </p:grpSp>
    </p:spTree>
    <p:extLst>
      <p:ext uri="{BB962C8B-B14F-4D97-AF65-F5344CB8AC3E}">
        <p14:creationId xmlns:p14="http://schemas.microsoft.com/office/powerpoint/2010/main" val="4083331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CB8D101-579A-4372-BF1B-C7B582AF98C1}"/>
              </a:ext>
            </a:extLst>
          </p:cNvPr>
          <p:cNvSpPr txBox="1">
            <a:spLocks/>
          </p:cNvSpPr>
          <p:nvPr/>
        </p:nvSpPr>
        <p:spPr>
          <a:xfrm>
            <a:off x="0" y="0"/>
            <a:ext cx="108508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tx2"/>
                </a:solidFill>
                <a:latin typeface="Georgia"/>
                <a:cs typeface="Georgia"/>
              </a:rPr>
              <a:t>	Urbanization &amp; climate change</a:t>
            </a:r>
          </a:p>
        </p:txBody>
      </p:sp>
      <p:pic>
        <p:nvPicPr>
          <p:cNvPr id="10" name="Picture 9">
            <a:extLst>
              <a:ext uri="{FF2B5EF4-FFF2-40B4-BE49-F238E27FC236}">
                <a16:creationId xmlns:a16="http://schemas.microsoft.com/office/drawing/2014/main" id="{D74B151D-6364-4338-871D-149260BC78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60" y="2022643"/>
            <a:ext cx="4260974" cy="2799133"/>
          </a:xfrm>
          <a:prstGeom prst="rect">
            <a:avLst/>
          </a:prstGeom>
        </p:spPr>
      </p:pic>
      <p:pic>
        <p:nvPicPr>
          <p:cNvPr id="11" name="Picture 10">
            <a:extLst>
              <a:ext uri="{FF2B5EF4-FFF2-40B4-BE49-F238E27FC236}">
                <a16:creationId xmlns:a16="http://schemas.microsoft.com/office/drawing/2014/main" id="{F0CFAC0F-DCC9-4234-911A-1ADCC48A4552}"/>
              </a:ext>
            </a:extLst>
          </p:cNvPr>
          <p:cNvPicPr>
            <a:picLocks noChangeAspect="1"/>
          </p:cNvPicPr>
          <p:nvPr/>
        </p:nvPicPr>
        <p:blipFill rotWithShape="1">
          <a:blip r:embed="rId5"/>
          <a:srcRect b="7895"/>
          <a:stretch/>
        </p:blipFill>
        <p:spPr>
          <a:xfrm>
            <a:off x="7194286" y="3946169"/>
            <a:ext cx="3816769" cy="2424429"/>
          </a:xfrm>
          <a:prstGeom prst="rect">
            <a:avLst/>
          </a:prstGeom>
        </p:spPr>
      </p:pic>
      <p:sp>
        <p:nvSpPr>
          <p:cNvPr id="12" name="Rectangle 11">
            <a:extLst>
              <a:ext uri="{FF2B5EF4-FFF2-40B4-BE49-F238E27FC236}">
                <a16:creationId xmlns:a16="http://schemas.microsoft.com/office/drawing/2014/main" id="{92D13F97-9B4F-4C9B-86D7-ED10A05D0969}"/>
              </a:ext>
            </a:extLst>
          </p:cNvPr>
          <p:cNvSpPr/>
          <p:nvPr/>
        </p:nvSpPr>
        <p:spPr>
          <a:xfrm>
            <a:off x="1098286" y="1286263"/>
            <a:ext cx="6096000" cy="369332"/>
          </a:xfrm>
          <a:prstGeom prst="rect">
            <a:avLst/>
          </a:prstGeom>
        </p:spPr>
        <p:txBody>
          <a:bodyPr>
            <a:spAutoFit/>
          </a:bodyPr>
          <a:lstStyle/>
          <a:p>
            <a:pPr marL="114300" lvl="1" indent="-114300" defTabSz="622300">
              <a:lnSpc>
                <a:spcPct val="90000"/>
              </a:lnSpc>
              <a:spcBef>
                <a:spcPct val="0"/>
              </a:spcBef>
              <a:spcAft>
                <a:spcPct val="15000"/>
              </a:spcAft>
              <a:buChar char="•"/>
            </a:pPr>
            <a:r>
              <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Climate change: higher temperatures + heatwaves</a:t>
            </a:r>
          </a:p>
        </p:txBody>
      </p:sp>
      <p:pic>
        <p:nvPicPr>
          <p:cNvPr id="14" name="Picture 13">
            <a:extLst>
              <a:ext uri="{FF2B5EF4-FFF2-40B4-BE49-F238E27FC236}">
                <a16:creationId xmlns:a16="http://schemas.microsoft.com/office/drawing/2014/main" id="{4EB9F5D7-F4B4-4577-84D7-D546849BDCEC}"/>
              </a:ext>
            </a:extLst>
          </p:cNvPr>
          <p:cNvPicPr>
            <a:picLocks noChangeAspect="1"/>
          </p:cNvPicPr>
          <p:nvPr/>
        </p:nvPicPr>
        <p:blipFill rotWithShape="1">
          <a:blip r:embed="rId6">
            <a:extLst>
              <a:ext uri="{28A0092B-C50C-407E-A947-70E740481C1C}">
                <a14:useLocalDpi xmlns:a14="http://schemas.microsoft.com/office/drawing/2010/main" val="0"/>
              </a:ext>
            </a:extLst>
          </a:blip>
          <a:srcRect b="14769"/>
          <a:stretch/>
        </p:blipFill>
        <p:spPr>
          <a:xfrm>
            <a:off x="7080475" y="296299"/>
            <a:ext cx="3961629" cy="2674301"/>
          </a:xfrm>
          <a:prstGeom prst="rect">
            <a:avLst/>
          </a:prstGeom>
        </p:spPr>
      </p:pic>
      <p:sp>
        <p:nvSpPr>
          <p:cNvPr id="15" name="Rectangle 14">
            <a:extLst>
              <a:ext uri="{FF2B5EF4-FFF2-40B4-BE49-F238E27FC236}">
                <a16:creationId xmlns:a16="http://schemas.microsoft.com/office/drawing/2014/main" id="{85EBE725-AC7E-4028-ADF4-EA577DB1122E}"/>
              </a:ext>
            </a:extLst>
          </p:cNvPr>
          <p:cNvSpPr/>
          <p:nvPr/>
        </p:nvSpPr>
        <p:spPr>
          <a:xfrm>
            <a:off x="4842234" y="3299838"/>
            <a:ext cx="6096000" cy="646331"/>
          </a:xfrm>
          <a:prstGeom prst="rect">
            <a:avLst/>
          </a:prstGeom>
        </p:spPr>
        <p:txBody>
          <a:bodyPr>
            <a:spAutoFit/>
          </a:bodyPr>
          <a:lstStyle/>
          <a:p>
            <a:pPr marL="114300" lvl="1" indent="-114300" defTabSz="622300">
              <a:lnSpc>
                <a:spcPct val="90000"/>
              </a:lnSpc>
              <a:spcBef>
                <a:spcPct val="0"/>
              </a:spcBef>
              <a:spcAft>
                <a:spcPct val="15000"/>
              </a:spcAft>
              <a:buChar char="•"/>
            </a:pPr>
            <a:r>
              <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Urban heat island effect will increase already high temperatures</a:t>
            </a:r>
          </a:p>
        </p:txBody>
      </p:sp>
      <p:sp>
        <p:nvSpPr>
          <p:cNvPr id="16" name="Rectangle 15">
            <a:extLst>
              <a:ext uri="{FF2B5EF4-FFF2-40B4-BE49-F238E27FC236}">
                <a16:creationId xmlns:a16="http://schemas.microsoft.com/office/drawing/2014/main" id="{D3AEC2FA-7D0C-46F3-A189-3F249EAB8FDA}"/>
              </a:ext>
            </a:extLst>
          </p:cNvPr>
          <p:cNvSpPr/>
          <p:nvPr/>
        </p:nvSpPr>
        <p:spPr>
          <a:xfrm>
            <a:off x="1996749" y="5151014"/>
            <a:ext cx="5166488" cy="646331"/>
          </a:xfrm>
          <a:prstGeom prst="rect">
            <a:avLst/>
          </a:prstGeom>
        </p:spPr>
        <p:txBody>
          <a:bodyPr wrap="square">
            <a:spAutoFit/>
          </a:bodyPr>
          <a:lstStyle/>
          <a:p>
            <a:pPr marL="114300" lvl="1" indent="-114300" defTabSz="622300">
              <a:lnSpc>
                <a:spcPct val="90000"/>
              </a:lnSpc>
              <a:spcBef>
                <a:spcPct val="0"/>
              </a:spcBef>
              <a:spcAft>
                <a:spcPct val="15000"/>
              </a:spcAft>
              <a:buChar char="•"/>
            </a:pPr>
            <a:r>
              <a:rPr lang="en-US" sz="2000" dirty="0">
                <a:solidFill>
                  <a:sysClr val="windowText" lastClr="000000">
                    <a:hueOff val="0"/>
                    <a:satOff val="0"/>
                    <a:lumOff val="0"/>
                    <a:alphaOff val="0"/>
                  </a:sysClr>
                </a:solidFill>
                <a:latin typeface="Open Sans" panose="020B0604020202020204" charset="0"/>
                <a:ea typeface="Open Sans" panose="020B0604020202020204" charset="0"/>
                <a:cs typeface="Open Sans" panose="020B0604020202020204" charset="0"/>
              </a:rPr>
              <a:t>Worldwide trend and projections of urban population growth</a:t>
            </a:r>
          </a:p>
        </p:txBody>
      </p:sp>
      <p:sp>
        <p:nvSpPr>
          <p:cNvPr id="17" name="TextBox 16">
            <a:extLst>
              <a:ext uri="{FF2B5EF4-FFF2-40B4-BE49-F238E27FC236}">
                <a16:creationId xmlns:a16="http://schemas.microsoft.com/office/drawing/2014/main" id="{2EBBF559-DC37-43D4-9E98-BBD6EAC61B3C}"/>
              </a:ext>
            </a:extLst>
          </p:cNvPr>
          <p:cNvSpPr txBox="1"/>
          <p:nvPr/>
        </p:nvSpPr>
        <p:spPr>
          <a:xfrm>
            <a:off x="9756150" y="2787243"/>
            <a:ext cx="1336333" cy="307777"/>
          </a:xfrm>
          <a:prstGeom prst="rect">
            <a:avLst/>
          </a:prstGeom>
          <a:noFill/>
        </p:spPr>
        <p:txBody>
          <a:bodyPr wrap="square" rtlCol="0">
            <a:spAutoFit/>
          </a:bodyPr>
          <a:lstStyle/>
          <a:p>
            <a:r>
              <a:rPr lang="en-US" sz="1400" i="1" dirty="0">
                <a:solidFill>
                  <a:schemeClr val="bg1">
                    <a:lumMod val="50000"/>
                  </a:schemeClr>
                </a:solidFill>
              </a:rPr>
              <a:t>Source: NOAA</a:t>
            </a:r>
          </a:p>
        </p:txBody>
      </p:sp>
      <p:sp>
        <p:nvSpPr>
          <p:cNvPr id="18" name="TextBox 17">
            <a:extLst>
              <a:ext uri="{FF2B5EF4-FFF2-40B4-BE49-F238E27FC236}">
                <a16:creationId xmlns:a16="http://schemas.microsoft.com/office/drawing/2014/main" id="{5EB80A5D-92B3-43F5-9DB7-28CA25618620}"/>
              </a:ext>
            </a:extLst>
          </p:cNvPr>
          <p:cNvSpPr txBox="1"/>
          <p:nvPr/>
        </p:nvSpPr>
        <p:spPr>
          <a:xfrm>
            <a:off x="11042104" y="6062821"/>
            <a:ext cx="1336333" cy="307777"/>
          </a:xfrm>
          <a:prstGeom prst="rect">
            <a:avLst/>
          </a:prstGeom>
          <a:noFill/>
        </p:spPr>
        <p:txBody>
          <a:bodyPr wrap="square" rtlCol="0">
            <a:spAutoFit/>
          </a:bodyPr>
          <a:lstStyle/>
          <a:p>
            <a:r>
              <a:rPr lang="en-US" sz="1400" i="1" dirty="0">
                <a:solidFill>
                  <a:schemeClr val="bg1">
                    <a:lumMod val="50000"/>
                  </a:schemeClr>
                </a:solidFill>
              </a:rPr>
              <a:t>Source: UN</a:t>
            </a:r>
          </a:p>
        </p:txBody>
      </p:sp>
      <p:sp>
        <p:nvSpPr>
          <p:cNvPr id="7" name="TextBox 6">
            <a:extLst>
              <a:ext uri="{FF2B5EF4-FFF2-40B4-BE49-F238E27FC236}">
                <a16:creationId xmlns:a16="http://schemas.microsoft.com/office/drawing/2014/main" id="{6B8E52AB-DB7A-4963-88C1-7859E69C3C9E}"/>
              </a:ext>
            </a:extLst>
          </p:cNvPr>
          <p:cNvSpPr txBox="1"/>
          <p:nvPr/>
        </p:nvSpPr>
        <p:spPr>
          <a:xfrm>
            <a:off x="327157" y="4345289"/>
            <a:ext cx="1178894" cy="307777"/>
          </a:xfrm>
          <a:prstGeom prst="rect">
            <a:avLst/>
          </a:prstGeom>
          <a:noFill/>
        </p:spPr>
        <p:txBody>
          <a:bodyPr wrap="square" rtlCol="0">
            <a:spAutoFit/>
          </a:bodyPr>
          <a:lstStyle/>
          <a:p>
            <a:r>
              <a:rPr lang="en-US" sz="1400" i="1" dirty="0">
                <a:solidFill>
                  <a:schemeClr val="bg1">
                    <a:lumMod val="50000"/>
                  </a:schemeClr>
                </a:solidFill>
              </a:rPr>
              <a:t>Image: EPA</a:t>
            </a:r>
          </a:p>
        </p:txBody>
      </p:sp>
    </p:spTree>
    <p:extLst>
      <p:ext uri="{BB962C8B-B14F-4D97-AF65-F5344CB8AC3E}">
        <p14:creationId xmlns:p14="http://schemas.microsoft.com/office/powerpoint/2010/main" val="193909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7" grpId="0"/>
    </p:bldLst>
  </p:timing>
</p:sld>
</file>

<file path=ppt/theme/theme1.xml><?xml version="1.0" encoding="utf-8"?>
<a:theme xmlns:a="http://schemas.openxmlformats.org/drawingml/2006/main" name="FES-Template-Blue">
  <a:themeElements>
    <a:clrScheme name="FES Colors">
      <a:dk1>
        <a:srgbClr val="404134"/>
      </a:dk1>
      <a:lt1>
        <a:sysClr val="window" lastClr="FFFFFF"/>
      </a:lt1>
      <a:dk2>
        <a:srgbClr val="0F4D92"/>
      </a:dk2>
      <a:lt2>
        <a:srgbClr val="EEECE1"/>
      </a:lt2>
      <a:accent1>
        <a:srgbClr val="99A71F"/>
      </a:accent1>
      <a:accent2>
        <a:srgbClr val="798B3C"/>
      </a:accent2>
      <a:accent3>
        <a:srgbClr val="1A6298"/>
      </a:accent3>
      <a:accent4>
        <a:srgbClr val="0F4D92"/>
      </a:accent4>
      <a:accent5>
        <a:srgbClr val="BB5007"/>
      </a:accent5>
      <a:accent6>
        <a:srgbClr val="B3B19F"/>
      </a:accent6>
      <a:hlink>
        <a:srgbClr val="145FC1"/>
      </a:hlink>
      <a:folHlink>
        <a:srgbClr val="B3B2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40230</TotalTime>
  <Words>2313</Words>
  <Application>Microsoft Office PowerPoint</Application>
  <PresentationFormat>Widescreen</PresentationFormat>
  <Paragraphs>312</Paragraphs>
  <Slides>29</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Georgia</vt:lpstr>
      <vt:lpstr>Open Sans</vt:lpstr>
      <vt:lpstr>Roboto</vt:lpstr>
      <vt:lpstr>FES-Template-Blue</vt:lpstr>
      <vt:lpstr>  Urban MODS 2019 GIS Workshop  </vt:lpstr>
      <vt:lpstr>Roadmap</vt:lpstr>
      <vt:lpstr>PowerPoint Presentation</vt:lpstr>
      <vt:lpstr>PowerPoint Presentation</vt:lpstr>
      <vt:lpstr>PowerPoint Presentation</vt:lpstr>
      <vt:lpstr>PowerPoint Presentation</vt:lpstr>
      <vt:lpstr>PowerPoint Presentation</vt:lpstr>
      <vt:lpstr>Case Study</vt:lpstr>
      <vt:lpstr>PowerPoint Presentation</vt:lpstr>
      <vt:lpstr>PowerPoint Presentation</vt:lpstr>
      <vt:lpstr>PowerPoint Presentation</vt:lpstr>
      <vt:lpstr>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GIS</dc:title>
  <dc:creator>Schultz, Natalie</dc:creator>
  <cp:lastModifiedBy>Tirthankar Chakraborty</cp:lastModifiedBy>
  <cp:revision>87</cp:revision>
  <dcterms:created xsi:type="dcterms:W3CDTF">2019-07-02T17:54:49Z</dcterms:created>
  <dcterms:modified xsi:type="dcterms:W3CDTF">2019-08-25T11:26:49Z</dcterms:modified>
</cp:coreProperties>
</file>